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5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65" r:id="rId8"/>
    <p:sldMasterId id="2147483778" r:id="rId9"/>
    <p:sldMasterId id="2147483791" r:id="rId10"/>
    <p:sldMasterId id="2147483804" r:id="rId11"/>
    <p:sldMasterId id="2147483817" r:id="rId12"/>
    <p:sldMasterId id="2147483830" r:id="rId13"/>
    <p:sldMasterId id="2147483843" r:id="rId14"/>
    <p:sldMasterId id="2147483856" r:id="rId15"/>
    <p:sldMasterId id="2147483882" r:id="rId16"/>
  </p:sldMasterIdLst>
  <p:notesMasterIdLst>
    <p:notesMasterId r:id="rId63"/>
  </p:notesMasterIdLst>
  <p:sldIdLst>
    <p:sldId id="256" r:id="rId17"/>
    <p:sldId id="313" r:id="rId18"/>
    <p:sldId id="312" r:id="rId19"/>
    <p:sldId id="314" r:id="rId20"/>
    <p:sldId id="315" r:id="rId21"/>
    <p:sldId id="316" r:id="rId22"/>
    <p:sldId id="317" r:id="rId23"/>
    <p:sldId id="318" r:id="rId24"/>
    <p:sldId id="322" r:id="rId25"/>
    <p:sldId id="321" r:id="rId26"/>
    <p:sldId id="323" r:id="rId27"/>
    <p:sldId id="324" r:id="rId28"/>
    <p:sldId id="325" r:id="rId29"/>
    <p:sldId id="331" r:id="rId30"/>
    <p:sldId id="346" r:id="rId31"/>
    <p:sldId id="285" r:id="rId32"/>
    <p:sldId id="326" r:id="rId33"/>
    <p:sldId id="328" r:id="rId34"/>
    <p:sldId id="327" r:id="rId35"/>
    <p:sldId id="337" r:id="rId36"/>
    <p:sldId id="332" r:id="rId37"/>
    <p:sldId id="280" r:id="rId38"/>
    <p:sldId id="334" r:id="rId39"/>
    <p:sldId id="333" r:id="rId40"/>
    <p:sldId id="335" r:id="rId41"/>
    <p:sldId id="336" r:id="rId42"/>
    <p:sldId id="329" r:id="rId43"/>
    <p:sldId id="338" r:id="rId44"/>
    <p:sldId id="330" r:id="rId45"/>
    <p:sldId id="278" r:id="rId46"/>
    <p:sldId id="339" r:id="rId47"/>
    <p:sldId id="340" r:id="rId48"/>
    <p:sldId id="341" r:id="rId49"/>
    <p:sldId id="342" r:id="rId50"/>
    <p:sldId id="343" r:id="rId51"/>
    <p:sldId id="298" r:id="rId52"/>
    <p:sldId id="344" r:id="rId53"/>
    <p:sldId id="297" r:id="rId54"/>
    <p:sldId id="300" r:id="rId55"/>
    <p:sldId id="345" r:id="rId56"/>
    <p:sldId id="309" r:id="rId57"/>
    <p:sldId id="303" r:id="rId58"/>
    <p:sldId id="306" r:id="rId59"/>
    <p:sldId id="307" r:id="rId60"/>
    <p:sldId id="311" r:id="rId61"/>
    <p:sldId id="270" r:id="rId62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77483" autoAdjust="0"/>
  </p:normalViewPr>
  <p:slideViewPr>
    <p:cSldViewPr snapToGrid="0">
      <p:cViewPr>
        <p:scale>
          <a:sx n="68" d="100"/>
          <a:sy n="68" d="100"/>
        </p:scale>
        <p:origin x="5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63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slide" Target="slides/slide41.xml"/><Relationship Id="rId61" Type="http://schemas.openxmlformats.org/officeDocument/2006/relationships/slide" Target="slides/slide4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slide" Target="slides/slide44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slide" Target="slides/slide40.xml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slide" Target="slides/slide43.xml"/><Relationship Id="rId67" Type="http://schemas.openxmlformats.org/officeDocument/2006/relationships/tableStyles" Target="tableStyles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slide" Target="slides/slide38.xml"/><Relationship Id="rId62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70E6F-0C95-4720-B765-DA62FA905AE8}" type="datetimeFigureOut">
              <a:rPr lang="en-GB" smtClean="0"/>
              <a:t>13/09/2020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07DEF-2880-4485-862D-B1E2C11088F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772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732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358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829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381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261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664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391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032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290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Senza </a:t>
            </a:r>
            <a:r>
              <a:rPr lang="it-IT" dirty="0" err="1"/>
              <a:t>lookahead</a:t>
            </a:r>
            <a:r>
              <a:rPr lang="it-IT" dirty="0"/>
              <a:t>  con il regolatore di mori con gain cambiato a 0.01, le funzioni sono stabili ma ci sono oscillazioni forti già in partenza, senza feed-</a:t>
            </a:r>
            <a:r>
              <a:rPr lang="it-IT" dirty="0" err="1"/>
              <a:t>forward</a:t>
            </a:r>
            <a:r>
              <a:rPr lang="it-IT" dirty="0"/>
              <a:t>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073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919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77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4408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217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0387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Senza </a:t>
            </a:r>
            <a:r>
              <a:rPr lang="it-IT" dirty="0" err="1"/>
              <a:t>lookahead</a:t>
            </a:r>
            <a:r>
              <a:rPr lang="it-IT" dirty="0"/>
              <a:t>  con il regolatore di mori con gain cambiato a 0.01, le funzioni sono stabili ma ci sono oscillazioni forti già in partenza, senza feed-</a:t>
            </a:r>
            <a:r>
              <a:rPr lang="it-IT" dirty="0" err="1"/>
              <a:t>forward</a:t>
            </a:r>
            <a:r>
              <a:rPr lang="it-IT" dirty="0"/>
              <a:t>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2982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Senza </a:t>
            </a:r>
            <a:r>
              <a:rPr lang="it-IT" dirty="0" err="1"/>
              <a:t>lookahead</a:t>
            </a:r>
            <a:r>
              <a:rPr lang="it-IT" dirty="0"/>
              <a:t>  con il regolatore di mori con gain cambiato a 0.01, le funzioni sono stabili ma ci sono oscillazioni forti già in partenza, senza feed-</a:t>
            </a:r>
            <a:r>
              <a:rPr lang="it-IT" dirty="0" err="1"/>
              <a:t>forward</a:t>
            </a:r>
            <a:r>
              <a:rPr lang="it-IT" dirty="0"/>
              <a:t>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8768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Senza </a:t>
            </a:r>
            <a:r>
              <a:rPr lang="it-IT" dirty="0" err="1"/>
              <a:t>lookahead</a:t>
            </a:r>
            <a:r>
              <a:rPr lang="it-IT" dirty="0"/>
              <a:t>  con il regolatore di mori con gain cambiato a 0.01, le funzioni sono stabili ma ci sono oscillazioni forti già in partenza, senza feed-</a:t>
            </a:r>
            <a:r>
              <a:rPr lang="it-IT" dirty="0" err="1"/>
              <a:t>forward</a:t>
            </a:r>
            <a:r>
              <a:rPr lang="it-IT" dirty="0"/>
              <a:t>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868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628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84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86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841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726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029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332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0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7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2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5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6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7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8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9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87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8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2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9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4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7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8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9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20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21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3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8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5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9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0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3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4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5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6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7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19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4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1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5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6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9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0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1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2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3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5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0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7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2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5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6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7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8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9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3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8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5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9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0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3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4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5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6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7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7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8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9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27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2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9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4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7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8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9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60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61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2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7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4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9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2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3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4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5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6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4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5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9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6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1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4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5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6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7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8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89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4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1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5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6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9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0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1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2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3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5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4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4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4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image" Target="../media/image4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image" Target="../media/image4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image" Target="../media/image4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Relationship Id="rId1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magine 126"/>
          <p:cNvPicPr/>
          <p:nvPr/>
        </p:nvPicPr>
        <p:blipFill>
          <a:blip r:embed="rId14"/>
          <a:stretch/>
        </p:blipFill>
        <p:spPr>
          <a:xfrm>
            <a:off x="0" y="0"/>
            <a:ext cx="12194280" cy="429336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0" y="3906000"/>
            <a:ext cx="12191760" cy="2951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" name="Group 2"/>
          <p:cNvGrpSpPr/>
          <p:nvPr/>
        </p:nvGrpSpPr>
        <p:grpSpPr>
          <a:xfrm>
            <a:off x="71280" y="3912840"/>
            <a:ext cx="12048840" cy="180000"/>
            <a:chOff x="71280" y="3912840"/>
            <a:chExt cx="12048840" cy="180000"/>
          </a:xfrm>
        </p:grpSpPr>
        <p:sp>
          <p:nvSpPr>
            <p:cNvPr id="3" name="Line 3"/>
            <p:cNvSpPr/>
            <p:nvPr/>
          </p:nvSpPr>
          <p:spPr>
            <a:xfrm>
              <a:off x="7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Line 4"/>
            <p:cNvSpPr/>
            <p:nvPr/>
          </p:nvSpPr>
          <p:spPr>
            <a:xfrm>
              <a:off x="1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Line 5"/>
            <p:cNvSpPr/>
            <p:nvPr/>
          </p:nvSpPr>
          <p:spPr>
            <a:xfrm>
              <a:off x="2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Line 6"/>
            <p:cNvSpPr/>
            <p:nvPr/>
          </p:nvSpPr>
          <p:spPr>
            <a:xfrm>
              <a:off x="3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Line 7"/>
            <p:cNvSpPr/>
            <p:nvPr/>
          </p:nvSpPr>
          <p:spPr>
            <a:xfrm>
              <a:off x="47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Line 8"/>
            <p:cNvSpPr/>
            <p:nvPr/>
          </p:nvSpPr>
          <p:spPr>
            <a:xfrm>
              <a:off x="5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Line 9"/>
            <p:cNvSpPr/>
            <p:nvPr/>
          </p:nvSpPr>
          <p:spPr>
            <a:xfrm>
              <a:off x="6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Line 10"/>
            <p:cNvSpPr/>
            <p:nvPr/>
          </p:nvSpPr>
          <p:spPr>
            <a:xfrm>
              <a:off x="7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Line 11"/>
            <p:cNvSpPr/>
            <p:nvPr/>
          </p:nvSpPr>
          <p:spPr>
            <a:xfrm>
              <a:off x="88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Line 12"/>
            <p:cNvSpPr/>
            <p:nvPr/>
          </p:nvSpPr>
          <p:spPr>
            <a:xfrm>
              <a:off x="9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Line 13"/>
            <p:cNvSpPr/>
            <p:nvPr/>
          </p:nvSpPr>
          <p:spPr>
            <a:xfrm>
              <a:off x="10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Line 14"/>
            <p:cNvSpPr/>
            <p:nvPr/>
          </p:nvSpPr>
          <p:spPr>
            <a:xfrm>
              <a:off x="11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Line 15"/>
            <p:cNvSpPr/>
            <p:nvPr/>
          </p:nvSpPr>
          <p:spPr>
            <a:xfrm>
              <a:off x="128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Line 16"/>
            <p:cNvSpPr/>
            <p:nvPr/>
          </p:nvSpPr>
          <p:spPr>
            <a:xfrm>
              <a:off x="13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Line 17"/>
            <p:cNvSpPr/>
            <p:nvPr/>
          </p:nvSpPr>
          <p:spPr>
            <a:xfrm>
              <a:off x="14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Line 18"/>
            <p:cNvSpPr/>
            <p:nvPr/>
          </p:nvSpPr>
          <p:spPr>
            <a:xfrm>
              <a:off x="15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Line 19"/>
            <p:cNvSpPr/>
            <p:nvPr/>
          </p:nvSpPr>
          <p:spPr>
            <a:xfrm>
              <a:off x="169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Line 20"/>
            <p:cNvSpPr/>
            <p:nvPr/>
          </p:nvSpPr>
          <p:spPr>
            <a:xfrm>
              <a:off x="17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Line 21"/>
            <p:cNvSpPr/>
            <p:nvPr/>
          </p:nvSpPr>
          <p:spPr>
            <a:xfrm>
              <a:off x="18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Line 22"/>
            <p:cNvSpPr/>
            <p:nvPr/>
          </p:nvSpPr>
          <p:spPr>
            <a:xfrm>
              <a:off x="19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" name="Line 23"/>
            <p:cNvSpPr/>
            <p:nvPr/>
          </p:nvSpPr>
          <p:spPr>
            <a:xfrm>
              <a:off x="209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Line 24"/>
            <p:cNvSpPr/>
            <p:nvPr/>
          </p:nvSpPr>
          <p:spPr>
            <a:xfrm>
              <a:off x="21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Line 25"/>
            <p:cNvSpPr/>
            <p:nvPr/>
          </p:nvSpPr>
          <p:spPr>
            <a:xfrm>
              <a:off x="22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Line 26"/>
            <p:cNvSpPr/>
            <p:nvPr/>
          </p:nvSpPr>
          <p:spPr>
            <a:xfrm>
              <a:off x="24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Line 27"/>
            <p:cNvSpPr/>
            <p:nvPr/>
          </p:nvSpPr>
          <p:spPr>
            <a:xfrm>
              <a:off x="250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Line 28"/>
            <p:cNvSpPr/>
            <p:nvPr/>
          </p:nvSpPr>
          <p:spPr>
            <a:xfrm>
              <a:off x="26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Line 29"/>
            <p:cNvSpPr/>
            <p:nvPr/>
          </p:nvSpPr>
          <p:spPr>
            <a:xfrm>
              <a:off x="27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Line 30"/>
            <p:cNvSpPr/>
            <p:nvPr/>
          </p:nvSpPr>
          <p:spPr>
            <a:xfrm>
              <a:off x="28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Line 31"/>
            <p:cNvSpPr/>
            <p:nvPr/>
          </p:nvSpPr>
          <p:spPr>
            <a:xfrm>
              <a:off x="290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Line 32"/>
            <p:cNvSpPr/>
            <p:nvPr/>
          </p:nvSpPr>
          <p:spPr>
            <a:xfrm>
              <a:off x="30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Line 33"/>
            <p:cNvSpPr/>
            <p:nvPr/>
          </p:nvSpPr>
          <p:spPr>
            <a:xfrm>
              <a:off x="31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Line 34"/>
            <p:cNvSpPr/>
            <p:nvPr/>
          </p:nvSpPr>
          <p:spPr>
            <a:xfrm>
              <a:off x="32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Line 35"/>
            <p:cNvSpPr/>
            <p:nvPr/>
          </p:nvSpPr>
          <p:spPr>
            <a:xfrm>
              <a:off x="331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" name="Line 36"/>
            <p:cNvSpPr/>
            <p:nvPr/>
          </p:nvSpPr>
          <p:spPr>
            <a:xfrm>
              <a:off x="34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" name="Line 37"/>
            <p:cNvSpPr/>
            <p:nvPr/>
          </p:nvSpPr>
          <p:spPr>
            <a:xfrm>
              <a:off x="35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Line 38"/>
            <p:cNvSpPr/>
            <p:nvPr/>
          </p:nvSpPr>
          <p:spPr>
            <a:xfrm>
              <a:off x="36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" name="Line 39"/>
            <p:cNvSpPr/>
            <p:nvPr/>
          </p:nvSpPr>
          <p:spPr>
            <a:xfrm>
              <a:off x="371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Line 40"/>
            <p:cNvSpPr/>
            <p:nvPr/>
          </p:nvSpPr>
          <p:spPr>
            <a:xfrm>
              <a:off x="38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Line 41"/>
            <p:cNvSpPr/>
            <p:nvPr/>
          </p:nvSpPr>
          <p:spPr>
            <a:xfrm>
              <a:off x="39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" name="Line 42"/>
            <p:cNvSpPr/>
            <p:nvPr/>
          </p:nvSpPr>
          <p:spPr>
            <a:xfrm>
              <a:off x="40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" name="Line 43"/>
            <p:cNvSpPr/>
            <p:nvPr/>
          </p:nvSpPr>
          <p:spPr>
            <a:xfrm>
              <a:off x="412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Line 44"/>
            <p:cNvSpPr/>
            <p:nvPr/>
          </p:nvSpPr>
          <p:spPr>
            <a:xfrm>
              <a:off x="422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Line 45"/>
            <p:cNvSpPr/>
            <p:nvPr/>
          </p:nvSpPr>
          <p:spPr>
            <a:xfrm>
              <a:off x="432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Line 46"/>
            <p:cNvSpPr/>
            <p:nvPr/>
          </p:nvSpPr>
          <p:spPr>
            <a:xfrm>
              <a:off x="442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Line 47"/>
            <p:cNvSpPr/>
            <p:nvPr/>
          </p:nvSpPr>
          <p:spPr>
            <a:xfrm>
              <a:off x="452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Line 48"/>
            <p:cNvSpPr/>
            <p:nvPr/>
          </p:nvSpPr>
          <p:spPr>
            <a:xfrm>
              <a:off x="462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Line 49"/>
            <p:cNvSpPr/>
            <p:nvPr/>
          </p:nvSpPr>
          <p:spPr>
            <a:xfrm>
              <a:off x="472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Line 50"/>
            <p:cNvSpPr/>
            <p:nvPr/>
          </p:nvSpPr>
          <p:spPr>
            <a:xfrm>
              <a:off x="483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" name="Line 51"/>
            <p:cNvSpPr/>
            <p:nvPr/>
          </p:nvSpPr>
          <p:spPr>
            <a:xfrm>
              <a:off x="493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" name="Line 52"/>
            <p:cNvSpPr/>
            <p:nvPr/>
          </p:nvSpPr>
          <p:spPr>
            <a:xfrm>
              <a:off x="503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Line 53"/>
            <p:cNvSpPr/>
            <p:nvPr/>
          </p:nvSpPr>
          <p:spPr>
            <a:xfrm>
              <a:off x="513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Line 54"/>
            <p:cNvSpPr/>
            <p:nvPr/>
          </p:nvSpPr>
          <p:spPr>
            <a:xfrm>
              <a:off x="523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" name="Line 55"/>
            <p:cNvSpPr/>
            <p:nvPr/>
          </p:nvSpPr>
          <p:spPr>
            <a:xfrm>
              <a:off x="533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Line 56"/>
            <p:cNvSpPr/>
            <p:nvPr/>
          </p:nvSpPr>
          <p:spPr>
            <a:xfrm>
              <a:off x="543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Line 57"/>
            <p:cNvSpPr/>
            <p:nvPr/>
          </p:nvSpPr>
          <p:spPr>
            <a:xfrm>
              <a:off x="553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" name="Line 58"/>
            <p:cNvSpPr/>
            <p:nvPr/>
          </p:nvSpPr>
          <p:spPr>
            <a:xfrm>
              <a:off x="564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Line 59"/>
            <p:cNvSpPr/>
            <p:nvPr/>
          </p:nvSpPr>
          <p:spPr>
            <a:xfrm>
              <a:off x="574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Line 60"/>
            <p:cNvSpPr/>
            <p:nvPr/>
          </p:nvSpPr>
          <p:spPr>
            <a:xfrm>
              <a:off x="584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" name="Line 61"/>
            <p:cNvSpPr/>
            <p:nvPr/>
          </p:nvSpPr>
          <p:spPr>
            <a:xfrm>
              <a:off x="594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Line 62"/>
            <p:cNvSpPr/>
            <p:nvPr/>
          </p:nvSpPr>
          <p:spPr>
            <a:xfrm>
              <a:off x="604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" name="Line 63"/>
            <p:cNvSpPr/>
            <p:nvPr/>
          </p:nvSpPr>
          <p:spPr>
            <a:xfrm>
              <a:off x="614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" name="Line 64"/>
            <p:cNvSpPr/>
            <p:nvPr/>
          </p:nvSpPr>
          <p:spPr>
            <a:xfrm>
              <a:off x="624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" name="Line 65"/>
            <p:cNvSpPr/>
            <p:nvPr/>
          </p:nvSpPr>
          <p:spPr>
            <a:xfrm>
              <a:off x="634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" name="Line 66"/>
            <p:cNvSpPr/>
            <p:nvPr/>
          </p:nvSpPr>
          <p:spPr>
            <a:xfrm>
              <a:off x="645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" name="Line 67"/>
            <p:cNvSpPr/>
            <p:nvPr/>
          </p:nvSpPr>
          <p:spPr>
            <a:xfrm>
              <a:off x="655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" name="Line 68"/>
            <p:cNvSpPr/>
            <p:nvPr/>
          </p:nvSpPr>
          <p:spPr>
            <a:xfrm>
              <a:off x="665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" name="Line 69"/>
            <p:cNvSpPr/>
            <p:nvPr/>
          </p:nvSpPr>
          <p:spPr>
            <a:xfrm>
              <a:off x="675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" name="Line 70"/>
            <p:cNvSpPr/>
            <p:nvPr/>
          </p:nvSpPr>
          <p:spPr>
            <a:xfrm>
              <a:off x="685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" name="Line 71"/>
            <p:cNvSpPr/>
            <p:nvPr/>
          </p:nvSpPr>
          <p:spPr>
            <a:xfrm>
              <a:off x="695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" name="Line 72"/>
            <p:cNvSpPr/>
            <p:nvPr/>
          </p:nvSpPr>
          <p:spPr>
            <a:xfrm>
              <a:off x="705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" name="Line 73"/>
            <p:cNvSpPr/>
            <p:nvPr/>
          </p:nvSpPr>
          <p:spPr>
            <a:xfrm>
              <a:off x="715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Line 74"/>
            <p:cNvSpPr/>
            <p:nvPr/>
          </p:nvSpPr>
          <p:spPr>
            <a:xfrm>
              <a:off x="726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Line 75"/>
            <p:cNvSpPr/>
            <p:nvPr/>
          </p:nvSpPr>
          <p:spPr>
            <a:xfrm>
              <a:off x="736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Line 76"/>
            <p:cNvSpPr/>
            <p:nvPr/>
          </p:nvSpPr>
          <p:spPr>
            <a:xfrm>
              <a:off x="746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Line 77"/>
            <p:cNvSpPr/>
            <p:nvPr/>
          </p:nvSpPr>
          <p:spPr>
            <a:xfrm>
              <a:off x="756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Line 78"/>
            <p:cNvSpPr/>
            <p:nvPr/>
          </p:nvSpPr>
          <p:spPr>
            <a:xfrm>
              <a:off x="766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Line 79"/>
            <p:cNvSpPr/>
            <p:nvPr/>
          </p:nvSpPr>
          <p:spPr>
            <a:xfrm>
              <a:off x="776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Line 80"/>
            <p:cNvSpPr/>
            <p:nvPr/>
          </p:nvSpPr>
          <p:spPr>
            <a:xfrm>
              <a:off x="786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Line 81"/>
            <p:cNvSpPr/>
            <p:nvPr/>
          </p:nvSpPr>
          <p:spPr>
            <a:xfrm>
              <a:off x="796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Line 82"/>
            <p:cNvSpPr/>
            <p:nvPr/>
          </p:nvSpPr>
          <p:spPr>
            <a:xfrm>
              <a:off x="807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Line 83"/>
            <p:cNvSpPr/>
            <p:nvPr/>
          </p:nvSpPr>
          <p:spPr>
            <a:xfrm>
              <a:off x="817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Line 84"/>
            <p:cNvSpPr/>
            <p:nvPr/>
          </p:nvSpPr>
          <p:spPr>
            <a:xfrm>
              <a:off x="82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Line 85"/>
            <p:cNvSpPr/>
            <p:nvPr/>
          </p:nvSpPr>
          <p:spPr>
            <a:xfrm>
              <a:off x="83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Line 86"/>
            <p:cNvSpPr/>
            <p:nvPr/>
          </p:nvSpPr>
          <p:spPr>
            <a:xfrm>
              <a:off x="84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Line 87"/>
            <p:cNvSpPr/>
            <p:nvPr/>
          </p:nvSpPr>
          <p:spPr>
            <a:xfrm>
              <a:off x="857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Line 88"/>
            <p:cNvSpPr/>
            <p:nvPr/>
          </p:nvSpPr>
          <p:spPr>
            <a:xfrm>
              <a:off x="86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Line 89"/>
            <p:cNvSpPr/>
            <p:nvPr/>
          </p:nvSpPr>
          <p:spPr>
            <a:xfrm>
              <a:off x="87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Line 90"/>
            <p:cNvSpPr/>
            <p:nvPr/>
          </p:nvSpPr>
          <p:spPr>
            <a:xfrm>
              <a:off x="88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Line 91"/>
            <p:cNvSpPr/>
            <p:nvPr/>
          </p:nvSpPr>
          <p:spPr>
            <a:xfrm>
              <a:off x="898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" name="Line 92"/>
            <p:cNvSpPr/>
            <p:nvPr/>
          </p:nvSpPr>
          <p:spPr>
            <a:xfrm>
              <a:off x="90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" name="Line 93"/>
            <p:cNvSpPr/>
            <p:nvPr/>
          </p:nvSpPr>
          <p:spPr>
            <a:xfrm>
              <a:off x="91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Line 94"/>
            <p:cNvSpPr/>
            <p:nvPr/>
          </p:nvSpPr>
          <p:spPr>
            <a:xfrm>
              <a:off x="92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Line 95"/>
            <p:cNvSpPr/>
            <p:nvPr/>
          </p:nvSpPr>
          <p:spPr>
            <a:xfrm>
              <a:off x="938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Line 96"/>
            <p:cNvSpPr/>
            <p:nvPr/>
          </p:nvSpPr>
          <p:spPr>
            <a:xfrm>
              <a:off x="94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" name="Line 97"/>
            <p:cNvSpPr/>
            <p:nvPr/>
          </p:nvSpPr>
          <p:spPr>
            <a:xfrm>
              <a:off x="95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" name="Line 98"/>
            <p:cNvSpPr/>
            <p:nvPr/>
          </p:nvSpPr>
          <p:spPr>
            <a:xfrm>
              <a:off x="96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" name="Line 99"/>
            <p:cNvSpPr/>
            <p:nvPr/>
          </p:nvSpPr>
          <p:spPr>
            <a:xfrm>
              <a:off x="979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" name="Line 100"/>
            <p:cNvSpPr/>
            <p:nvPr/>
          </p:nvSpPr>
          <p:spPr>
            <a:xfrm>
              <a:off x="98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" name="Line 101"/>
            <p:cNvSpPr/>
            <p:nvPr/>
          </p:nvSpPr>
          <p:spPr>
            <a:xfrm>
              <a:off x="99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" name="Line 102"/>
            <p:cNvSpPr/>
            <p:nvPr/>
          </p:nvSpPr>
          <p:spPr>
            <a:xfrm>
              <a:off x="100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" name="Line 103"/>
            <p:cNvSpPr/>
            <p:nvPr/>
          </p:nvSpPr>
          <p:spPr>
            <a:xfrm>
              <a:off x="1019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" name="Line 104"/>
            <p:cNvSpPr/>
            <p:nvPr/>
          </p:nvSpPr>
          <p:spPr>
            <a:xfrm>
              <a:off x="102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" name="Line 105"/>
            <p:cNvSpPr/>
            <p:nvPr/>
          </p:nvSpPr>
          <p:spPr>
            <a:xfrm>
              <a:off x="103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" name="Line 106"/>
            <p:cNvSpPr/>
            <p:nvPr/>
          </p:nvSpPr>
          <p:spPr>
            <a:xfrm>
              <a:off x="105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" name="Line 107"/>
            <p:cNvSpPr/>
            <p:nvPr/>
          </p:nvSpPr>
          <p:spPr>
            <a:xfrm>
              <a:off x="1060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" name="Line 108"/>
            <p:cNvSpPr/>
            <p:nvPr/>
          </p:nvSpPr>
          <p:spPr>
            <a:xfrm>
              <a:off x="107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" name="Line 109"/>
            <p:cNvSpPr/>
            <p:nvPr/>
          </p:nvSpPr>
          <p:spPr>
            <a:xfrm>
              <a:off x="108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" name="Line 110"/>
            <p:cNvSpPr/>
            <p:nvPr/>
          </p:nvSpPr>
          <p:spPr>
            <a:xfrm>
              <a:off x="109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" name="Line 111"/>
            <p:cNvSpPr/>
            <p:nvPr/>
          </p:nvSpPr>
          <p:spPr>
            <a:xfrm>
              <a:off x="1100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" name="Line 112"/>
            <p:cNvSpPr/>
            <p:nvPr/>
          </p:nvSpPr>
          <p:spPr>
            <a:xfrm>
              <a:off x="111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" name="Line 113"/>
            <p:cNvSpPr/>
            <p:nvPr/>
          </p:nvSpPr>
          <p:spPr>
            <a:xfrm>
              <a:off x="112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" name="Line 114"/>
            <p:cNvSpPr/>
            <p:nvPr/>
          </p:nvSpPr>
          <p:spPr>
            <a:xfrm>
              <a:off x="113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" name="Line 115"/>
            <p:cNvSpPr/>
            <p:nvPr/>
          </p:nvSpPr>
          <p:spPr>
            <a:xfrm>
              <a:off x="1141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" name="Line 116"/>
            <p:cNvSpPr/>
            <p:nvPr/>
          </p:nvSpPr>
          <p:spPr>
            <a:xfrm>
              <a:off x="115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" name="Line 117"/>
            <p:cNvSpPr/>
            <p:nvPr/>
          </p:nvSpPr>
          <p:spPr>
            <a:xfrm>
              <a:off x="116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" name="Line 118"/>
            <p:cNvSpPr/>
            <p:nvPr/>
          </p:nvSpPr>
          <p:spPr>
            <a:xfrm>
              <a:off x="117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" name="Line 119"/>
            <p:cNvSpPr/>
            <p:nvPr/>
          </p:nvSpPr>
          <p:spPr>
            <a:xfrm>
              <a:off x="1181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" name="Line 120"/>
            <p:cNvSpPr/>
            <p:nvPr/>
          </p:nvSpPr>
          <p:spPr>
            <a:xfrm>
              <a:off x="119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" name="Line 121"/>
            <p:cNvSpPr/>
            <p:nvPr/>
          </p:nvSpPr>
          <p:spPr>
            <a:xfrm>
              <a:off x="120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Line 122"/>
            <p:cNvSpPr/>
            <p:nvPr/>
          </p:nvSpPr>
          <p:spPr>
            <a:xfrm>
              <a:off x="121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3" name="PlaceHolder 123"/>
          <p:cNvSpPr>
            <a:spLocks noGrp="1"/>
          </p:cNvSpPr>
          <p:nvPr>
            <p:ph type="title"/>
          </p:nvPr>
        </p:nvSpPr>
        <p:spPr>
          <a:xfrm>
            <a:off x="576000" y="4149720"/>
            <a:ext cx="11039760" cy="53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30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30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24" name="PlaceHolder 124"/>
          <p:cNvSpPr>
            <a:spLocks noGrp="1"/>
          </p:cNvSpPr>
          <p:nvPr>
            <p:ph type="body"/>
          </p:nvPr>
        </p:nvSpPr>
        <p:spPr>
          <a:xfrm>
            <a:off x="86778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432000" indent="-324000" algn="r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Authors 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25" name="PlaceHolder 125"/>
          <p:cNvSpPr>
            <a:spLocks noGrp="1"/>
          </p:cNvSpPr>
          <p:nvPr>
            <p:ph type="body"/>
          </p:nvPr>
        </p:nvSpPr>
        <p:spPr>
          <a:xfrm>
            <a:off x="576000" y="5148720"/>
            <a:ext cx="11039760" cy="251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281"/>
              </a:spcBef>
            </a:pPr>
            <a:r>
              <a:rPr lang="it-IT" sz="1400" b="0" i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Date and place</a:t>
            </a:r>
            <a:endParaRPr lang="it-IT" sz="14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26" name="PlaceHolder 126"/>
          <p:cNvSpPr>
            <a:spLocks noGrp="1"/>
          </p:cNvSpPr>
          <p:nvPr>
            <p:ph type="body"/>
          </p:nvPr>
        </p:nvSpPr>
        <p:spPr>
          <a:xfrm>
            <a:off x="55890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Additional authors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127" name="Picture 4" descr="Y:\IMMAGINE _COORDINATA_2014\LOGO_UFFICIALE\01_Polimi_centrato\eps\01_Polimi_centrato_COL_negativo.png"/>
          <p:cNvPicPr/>
          <p:nvPr/>
        </p:nvPicPr>
        <p:blipFill>
          <a:blip r:embed="rId15"/>
          <a:stretch/>
        </p:blipFill>
        <p:spPr>
          <a:xfrm>
            <a:off x="5029200" y="2243880"/>
            <a:ext cx="2133360" cy="1572840"/>
          </a:xfrm>
          <a:prstGeom prst="rect">
            <a:avLst/>
          </a:prstGeom>
          <a:ln>
            <a:noFill/>
          </a:ln>
        </p:spPr>
      </p:pic>
      <p:pic>
        <p:nvPicPr>
          <p:cNvPr id="128" name="Picture 384"/>
          <p:cNvPicPr/>
          <p:nvPr/>
        </p:nvPicPr>
        <p:blipFill>
          <a:blip r:embed="rId16"/>
          <a:stretch/>
        </p:blipFill>
        <p:spPr>
          <a:xfrm>
            <a:off x="129600" y="5910840"/>
            <a:ext cx="1456560" cy="8348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1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2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93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694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695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6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7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8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9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0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1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2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3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4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5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6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7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8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9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0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1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2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3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4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5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6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7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8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9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0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1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2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3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4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5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6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7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8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9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0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1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2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3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4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5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6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7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8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9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0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1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2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3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4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5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6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7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8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9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0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1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2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3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4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5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6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7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8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9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0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1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2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3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4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5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6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7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8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9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0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1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2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3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4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5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6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7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8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9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0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1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2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3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4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5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6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7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8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9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0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1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2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3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4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5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6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7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8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9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0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1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2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3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4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5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6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7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8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9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0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1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2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3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4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815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8B17EB8B-2B69-4B68-9ACE-673C7887813C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816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17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1818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819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7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8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9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860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861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2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3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4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5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6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7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8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9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0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1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2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3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4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5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6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7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8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9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0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1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2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3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4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5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6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7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8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9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0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1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2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3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4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5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6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7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8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9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0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1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2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3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4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5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6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7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8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9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0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1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2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3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4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5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6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7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8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9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0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1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2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3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4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5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6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7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8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9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0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1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2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3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4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5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6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7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8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9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0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1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2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3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4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5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6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7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8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9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0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1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2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3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4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5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6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7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8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9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0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1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2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3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4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5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6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7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8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9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0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1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2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3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4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5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6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7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8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9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0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81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A1D9A8A8-5313-4FF7-A757-69D3E47265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982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83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1984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985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3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4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25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026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027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8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9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0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1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2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3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4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5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6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7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8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9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0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1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2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3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4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5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6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7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8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9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0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1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2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3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4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5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6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7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8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9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0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1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2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3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4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5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6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7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8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9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0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1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2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3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4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5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6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7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8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9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0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1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2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3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4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5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6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7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8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9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0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1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2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3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4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5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6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7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8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9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0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1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2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3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4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5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6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7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8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9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0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1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2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3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4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5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6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7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8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9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0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1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2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3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4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5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6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7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8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9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0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1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2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3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4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5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6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7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8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9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0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1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2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3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4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5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6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147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54A664BF-A4E0-4F70-8373-A14B784D714E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148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49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150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151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9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0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91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192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193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4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5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6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7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8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9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0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1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2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3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4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5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6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7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8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9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0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1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2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3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4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5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6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7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8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9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0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1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2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3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4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5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6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7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8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9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0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1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2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3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4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5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6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7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8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9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0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1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2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3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4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5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6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7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8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9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0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1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2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3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4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5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6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7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8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9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0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1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2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3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4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5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6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7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8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9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0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1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2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3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4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5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6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7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8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9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0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1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2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3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4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5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6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7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8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9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0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1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2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3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4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5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6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7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8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9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0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1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2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3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4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5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6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7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8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9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0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1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2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313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6C188C90-F141-4CF2-90CC-22253CB499CB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314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15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316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317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5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6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7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358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359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0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1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2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3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4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5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6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7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8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9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0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1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2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3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4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5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6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7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8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9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0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1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2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3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4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5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6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7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8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9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0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1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2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3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4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5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6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7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8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9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0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1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2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3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4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5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6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7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8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9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0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1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2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3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4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5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6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7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8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9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0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1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2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3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4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5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6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7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8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9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0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1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2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3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4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5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6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7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8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9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0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1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2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3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4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5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6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7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8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9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0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1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2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3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4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5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6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7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8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9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0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1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2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3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4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5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6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7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8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9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0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1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2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3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4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5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6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7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8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479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406AE7B7-0B7A-4450-949F-DE7AA57608E3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480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1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482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483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1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2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23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524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525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6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7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8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9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0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1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2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3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4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5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6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7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8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9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0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1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2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3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4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5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6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7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8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9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0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1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2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3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4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5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6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7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8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9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0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1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2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3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4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5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6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7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8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9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0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1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2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3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4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5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6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7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8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9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0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1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2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3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4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5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6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7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8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9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0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1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2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3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4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5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6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7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8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9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0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1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2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3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4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5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6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7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8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9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0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1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2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3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4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5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6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7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8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9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0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1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2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3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4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5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6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7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8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9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0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1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2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3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4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5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6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7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8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9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0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1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2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3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4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45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26E0786-3CA8-44CC-A968-C1E037016971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646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47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648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649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3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4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55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856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857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8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9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0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1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2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3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4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5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6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7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8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9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0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1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2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3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4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5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6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7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8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9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0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1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2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3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4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5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6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7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8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9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0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1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2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3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4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5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6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7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8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9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0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1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2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3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4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5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6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7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8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9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0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1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2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3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4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5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6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7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8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9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0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1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2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3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4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5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6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7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8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9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0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1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2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3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4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5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6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7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8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9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0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1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2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3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4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5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6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7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8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9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0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1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2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3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4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5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6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7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8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9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0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1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2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3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4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5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6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7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8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9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0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1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2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3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4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5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6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977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9C648DC6-CECF-45AB-8431-AB0DE22B8263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978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79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980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981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magine 126"/>
          <p:cNvPicPr/>
          <p:nvPr/>
        </p:nvPicPr>
        <p:blipFill>
          <a:blip/>
          <a:stretch/>
        </p:blipFill>
        <p:spPr>
          <a:xfrm>
            <a:off x="0" y="0"/>
            <a:ext cx="12191760" cy="4292280"/>
          </a:xfrm>
          <a:prstGeom prst="rect">
            <a:avLst/>
          </a:prstGeom>
          <a:ln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0" y="3906000"/>
            <a:ext cx="12191760" cy="2951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67" name="Group 2"/>
          <p:cNvGrpSpPr/>
          <p:nvPr/>
        </p:nvGrpSpPr>
        <p:grpSpPr>
          <a:xfrm>
            <a:off x="71280" y="3912840"/>
            <a:ext cx="12048840" cy="180000"/>
            <a:chOff x="71280" y="3912840"/>
            <a:chExt cx="12048840" cy="180000"/>
          </a:xfrm>
        </p:grpSpPr>
        <p:sp>
          <p:nvSpPr>
            <p:cNvPr id="168" name="Line 3"/>
            <p:cNvSpPr/>
            <p:nvPr/>
          </p:nvSpPr>
          <p:spPr>
            <a:xfrm>
              <a:off x="7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" name="Line 4"/>
            <p:cNvSpPr/>
            <p:nvPr/>
          </p:nvSpPr>
          <p:spPr>
            <a:xfrm>
              <a:off x="1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" name="Line 5"/>
            <p:cNvSpPr/>
            <p:nvPr/>
          </p:nvSpPr>
          <p:spPr>
            <a:xfrm>
              <a:off x="2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" name="Line 6"/>
            <p:cNvSpPr/>
            <p:nvPr/>
          </p:nvSpPr>
          <p:spPr>
            <a:xfrm>
              <a:off x="3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" name="Line 7"/>
            <p:cNvSpPr/>
            <p:nvPr/>
          </p:nvSpPr>
          <p:spPr>
            <a:xfrm>
              <a:off x="47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" name="Line 8"/>
            <p:cNvSpPr/>
            <p:nvPr/>
          </p:nvSpPr>
          <p:spPr>
            <a:xfrm>
              <a:off x="5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" name="Line 9"/>
            <p:cNvSpPr/>
            <p:nvPr/>
          </p:nvSpPr>
          <p:spPr>
            <a:xfrm>
              <a:off x="6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" name="Line 10"/>
            <p:cNvSpPr/>
            <p:nvPr/>
          </p:nvSpPr>
          <p:spPr>
            <a:xfrm>
              <a:off x="7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" name="Line 11"/>
            <p:cNvSpPr/>
            <p:nvPr/>
          </p:nvSpPr>
          <p:spPr>
            <a:xfrm>
              <a:off x="88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" name="Line 12"/>
            <p:cNvSpPr/>
            <p:nvPr/>
          </p:nvSpPr>
          <p:spPr>
            <a:xfrm>
              <a:off x="9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" name="Line 13"/>
            <p:cNvSpPr/>
            <p:nvPr/>
          </p:nvSpPr>
          <p:spPr>
            <a:xfrm>
              <a:off x="10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" name="Line 14"/>
            <p:cNvSpPr/>
            <p:nvPr/>
          </p:nvSpPr>
          <p:spPr>
            <a:xfrm>
              <a:off x="11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" name="Line 15"/>
            <p:cNvSpPr/>
            <p:nvPr/>
          </p:nvSpPr>
          <p:spPr>
            <a:xfrm>
              <a:off x="128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" name="Line 16"/>
            <p:cNvSpPr/>
            <p:nvPr/>
          </p:nvSpPr>
          <p:spPr>
            <a:xfrm>
              <a:off x="13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" name="Line 17"/>
            <p:cNvSpPr/>
            <p:nvPr/>
          </p:nvSpPr>
          <p:spPr>
            <a:xfrm>
              <a:off x="14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Line 18"/>
            <p:cNvSpPr/>
            <p:nvPr/>
          </p:nvSpPr>
          <p:spPr>
            <a:xfrm>
              <a:off x="15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Line 19"/>
            <p:cNvSpPr/>
            <p:nvPr/>
          </p:nvSpPr>
          <p:spPr>
            <a:xfrm>
              <a:off x="169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Line 20"/>
            <p:cNvSpPr/>
            <p:nvPr/>
          </p:nvSpPr>
          <p:spPr>
            <a:xfrm>
              <a:off x="17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Line 21"/>
            <p:cNvSpPr/>
            <p:nvPr/>
          </p:nvSpPr>
          <p:spPr>
            <a:xfrm>
              <a:off x="18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Line 22"/>
            <p:cNvSpPr/>
            <p:nvPr/>
          </p:nvSpPr>
          <p:spPr>
            <a:xfrm>
              <a:off x="19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Line 23"/>
            <p:cNvSpPr/>
            <p:nvPr/>
          </p:nvSpPr>
          <p:spPr>
            <a:xfrm>
              <a:off x="209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Line 24"/>
            <p:cNvSpPr/>
            <p:nvPr/>
          </p:nvSpPr>
          <p:spPr>
            <a:xfrm>
              <a:off x="21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Line 25"/>
            <p:cNvSpPr/>
            <p:nvPr/>
          </p:nvSpPr>
          <p:spPr>
            <a:xfrm>
              <a:off x="22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Line 26"/>
            <p:cNvSpPr/>
            <p:nvPr/>
          </p:nvSpPr>
          <p:spPr>
            <a:xfrm>
              <a:off x="24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Line 27"/>
            <p:cNvSpPr/>
            <p:nvPr/>
          </p:nvSpPr>
          <p:spPr>
            <a:xfrm>
              <a:off x="250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Line 28"/>
            <p:cNvSpPr/>
            <p:nvPr/>
          </p:nvSpPr>
          <p:spPr>
            <a:xfrm>
              <a:off x="26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Line 29"/>
            <p:cNvSpPr/>
            <p:nvPr/>
          </p:nvSpPr>
          <p:spPr>
            <a:xfrm>
              <a:off x="27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Line 30"/>
            <p:cNvSpPr/>
            <p:nvPr/>
          </p:nvSpPr>
          <p:spPr>
            <a:xfrm>
              <a:off x="28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Line 31"/>
            <p:cNvSpPr/>
            <p:nvPr/>
          </p:nvSpPr>
          <p:spPr>
            <a:xfrm>
              <a:off x="290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Line 32"/>
            <p:cNvSpPr/>
            <p:nvPr/>
          </p:nvSpPr>
          <p:spPr>
            <a:xfrm>
              <a:off x="30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Line 33"/>
            <p:cNvSpPr/>
            <p:nvPr/>
          </p:nvSpPr>
          <p:spPr>
            <a:xfrm>
              <a:off x="31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Line 34"/>
            <p:cNvSpPr/>
            <p:nvPr/>
          </p:nvSpPr>
          <p:spPr>
            <a:xfrm>
              <a:off x="32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Line 35"/>
            <p:cNvSpPr/>
            <p:nvPr/>
          </p:nvSpPr>
          <p:spPr>
            <a:xfrm>
              <a:off x="331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Line 36"/>
            <p:cNvSpPr/>
            <p:nvPr/>
          </p:nvSpPr>
          <p:spPr>
            <a:xfrm>
              <a:off x="34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" name="Line 37"/>
            <p:cNvSpPr/>
            <p:nvPr/>
          </p:nvSpPr>
          <p:spPr>
            <a:xfrm>
              <a:off x="35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" name="Line 38"/>
            <p:cNvSpPr/>
            <p:nvPr/>
          </p:nvSpPr>
          <p:spPr>
            <a:xfrm>
              <a:off x="36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Line 39"/>
            <p:cNvSpPr/>
            <p:nvPr/>
          </p:nvSpPr>
          <p:spPr>
            <a:xfrm>
              <a:off x="371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Line 40"/>
            <p:cNvSpPr/>
            <p:nvPr/>
          </p:nvSpPr>
          <p:spPr>
            <a:xfrm>
              <a:off x="38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Line 41"/>
            <p:cNvSpPr/>
            <p:nvPr/>
          </p:nvSpPr>
          <p:spPr>
            <a:xfrm>
              <a:off x="39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Line 42"/>
            <p:cNvSpPr/>
            <p:nvPr/>
          </p:nvSpPr>
          <p:spPr>
            <a:xfrm>
              <a:off x="40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Line 43"/>
            <p:cNvSpPr/>
            <p:nvPr/>
          </p:nvSpPr>
          <p:spPr>
            <a:xfrm>
              <a:off x="412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Line 44"/>
            <p:cNvSpPr/>
            <p:nvPr/>
          </p:nvSpPr>
          <p:spPr>
            <a:xfrm>
              <a:off x="422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Line 45"/>
            <p:cNvSpPr/>
            <p:nvPr/>
          </p:nvSpPr>
          <p:spPr>
            <a:xfrm>
              <a:off x="432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Line 46"/>
            <p:cNvSpPr/>
            <p:nvPr/>
          </p:nvSpPr>
          <p:spPr>
            <a:xfrm>
              <a:off x="442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Line 47"/>
            <p:cNvSpPr/>
            <p:nvPr/>
          </p:nvSpPr>
          <p:spPr>
            <a:xfrm>
              <a:off x="452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Line 48"/>
            <p:cNvSpPr/>
            <p:nvPr/>
          </p:nvSpPr>
          <p:spPr>
            <a:xfrm>
              <a:off x="462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Line 49"/>
            <p:cNvSpPr/>
            <p:nvPr/>
          </p:nvSpPr>
          <p:spPr>
            <a:xfrm>
              <a:off x="472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Line 50"/>
            <p:cNvSpPr/>
            <p:nvPr/>
          </p:nvSpPr>
          <p:spPr>
            <a:xfrm>
              <a:off x="483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Line 51"/>
            <p:cNvSpPr/>
            <p:nvPr/>
          </p:nvSpPr>
          <p:spPr>
            <a:xfrm>
              <a:off x="493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Line 52"/>
            <p:cNvSpPr/>
            <p:nvPr/>
          </p:nvSpPr>
          <p:spPr>
            <a:xfrm>
              <a:off x="503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Line 53"/>
            <p:cNvSpPr/>
            <p:nvPr/>
          </p:nvSpPr>
          <p:spPr>
            <a:xfrm>
              <a:off x="513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Line 54"/>
            <p:cNvSpPr/>
            <p:nvPr/>
          </p:nvSpPr>
          <p:spPr>
            <a:xfrm>
              <a:off x="523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Line 55"/>
            <p:cNvSpPr/>
            <p:nvPr/>
          </p:nvSpPr>
          <p:spPr>
            <a:xfrm>
              <a:off x="533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Line 56"/>
            <p:cNvSpPr/>
            <p:nvPr/>
          </p:nvSpPr>
          <p:spPr>
            <a:xfrm>
              <a:off x="543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Line 57"/>
            <p:cNvSpPr/>
            <p:nvPr/>
          </p:nvSpPr>
          <p:spPr>
            <a:xfrm>
              <a:off x="553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Line 58"/>
            <p:cNvSpPr/>
            <p:nvPr/>
          </p:nvSpPr>
          <p:spPr>
            <a:xfrm>
              <a:off x="564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Line 59"/>
            <p:cNvSpPr/>
            <p:nvPr/>
          </p:nvSpPr>
          <p:spPr>
            <a:xfrm>
              <a:off x="574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" name="Line 60"/>
            <p:cNvSpPr/>
            <p:nvPr/>
          </p:nvSpPr>
          <p:spPr>
            <a:xfrm>
              <a:off x="584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" name="Line 61"/>
            <p:cNvSpPr/>
            <p:nvPr/>
          </p:nvSpPr>
          <p:spPr>
            <a:xfrm>
              <a:off x="594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" name="Line 62"/>
            <p:cNvSpPr/>
            <p:nvPr/>
          </p:nvSpPr>
          <p:spPr>
            <a:xfrm>
              <a:off x="604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Line 63"/>
            <p:cNvSpPr/>
            <p:nvPr/>
          </p:nvSpPr>
          <p:spPr>
            <a:xfrm>
              <a:off x="614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Line 64"/>
            <p:cNvSpPr/>
            <p:nvPr/>
          </p:nvSpPr>
          <p:spPr>
            <a:xfrm>
              <a:off x="624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" name="Line 65"/>
            <p:cNvSpPr/>
            <p:nvPr/>
          </p:nvSpPr>
          <p:spPr>
            <a:xfrm>
              <a:off x="634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" name="Line 66"/>
            <p:cNvSpPr/>
            <p:nvPr/>
          </p:nvSpPr>
          <p:spPr>
            <a:xfrm>
              <a:off x="645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Line 67"/>
            <p:cNvSpPr/>
            <p:nvPr/>
          </p:nvSpPr>
          <p:spPr>
            <a:xfrm>
              <a:off x="655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" name="Line 68"/>
            <p:cNvSpPr/>
            <p:nvPr/>
          </p:nvSpPr>
          <p:spPr>
            <a:xfrm>
              <a:off x="665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Line 69"/>
            <p:cNvSpPr/>
            <p:nvPr/>
          </p:nvSpPr>
          <p:spPr>
            <a:xfrm>
              <a:off x="675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" name="Line 70"/>
            <p:cNvSpPr/>
            <p:nvPr/>
          </p:nvSpPr>
          <p:spPr>
            <a:xfrm>
              <a:off x="685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Line 71"/>
            <p:cNvSpPr/>
            <p:nvPr/>
          </p:nvSpPr>
          <p:spPr>
            <a:xfrm>
              <a:off x="695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" name="Line 72"/>
            <p:cNvSpPr/>
            <p:nvPr/>
          </p:nvSpPr>
          <p:spPr>
            <a:xfrm>
              <a:off x="705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" name="Line 73"/>
            <p:cNvSpPr/>
            <p:nvPr/>
          </p:nvSpPr>
          <p:spPr>
            <a:xfrm>
              <a:off x="715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" name="Line 74"/>
            <p:cNvSpPr/>
            <p:nvPr/>
          </p:nvSpPr>
          <p:spPr>
            <a:xfrm>
              <a:off x="726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Line 75"/>
            <p:cNvSpPr/>
            <p:nvPr/>
          </p:nvSpPr>
          <p:spPr>
            <a:xfrm>
              <a:off x="736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Line 76"/>
            <p:cNvSpPr/>
            <p:nvPr/>
          </p:nvSpPr>
          <p:spPr>
            <a:xfrm>
              <a:off x="746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" name="Line 77"/>
            <p:cNvSpPr/>
            <p:nvPr/>
          </p:nvSpPr>
          <p:spPr>
            <a:xfrm>
              <a:off x="756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" name="Line 78"/>
            <p:cNvSpPr/>
            <p:nvPr/>
          </p:nvSpPr>
          <p:spPr>
            <a:xfrm>
              <a:off x="766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" name="Line 79"/>
            <p:cNvSpPr/>
            <p:nvPr/>
          </p:nvSpPr>
          <p:spPr>
            <a:xfrm>
              <a:off x="776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" name="Line 80"/>
            <p:cNvSpPr/>
            <p:nvPr/>
          </p:nvSpPr>
          <p:spPr>
            <a:xfrm>
              <a:off x="786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" name="Line 81"/>
            <p:cNvSpPr/>
            <p:nvPr/>
          </p:nvSpPr>
          <p:spPr>
            <a:xfrm>
              <a:off x="796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" name="Line 82"/>
            <p:cNvSpPr/>
            <p:nvPr/>
          </p:nvSpPr>
          <p:spPr>
            <a:xfrm>
              <a:off x="807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Line 83"/>
            <p:cNvSpPr/>
            <p:nvPr/>
          </p:nvSpPr>
          <p:spPr>
            <a:xfrm>
              <a:off x="817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Line 84"/>
            <p:cNvSpPr/>
            <p:nvPr/>
          </p:nvSpPr>
          <p:spPr>
            <a:xfrm>
              <a:off x="82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0" name="Line 85"/>
            <p:cNvSpPr/>
            <p:nvPr/>
          </p:nvSpPr>
          <p:spPr>
            <a:xfrm>
              <a:off x="83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" name="Line 86"/>
            <p:cNvSpPr/>
            <p:nvPr/>
          </p:nvSpPr>
          <p:spPr>
            <a:xfrm>
              <a:off x="84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Line 87"/>
            <p:cNvSpPr/>
            <p:nvPr/>
          </p:nvSpPr>
          <p:spPr>
            <a:xfrm>
              <a:off x="857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" name="Line 88"/>
            <p:cNvSpPr/>
            <p:nvPr/>
          </p:nvSpPr>
          <p:spPr>
            <a:xfrm>
              <a:off x="86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" name="Line 89"/>
            <p:cNvSpPr/>
            <p:nvPr/>
          </p:nvSpPr>
          <p:spPr>
            <a:xfrm>
              <a:off x="87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" name="Line 90"/>
            <p:cNvSpPr/>
            <p:nvPr/>
          </p:nvSpPr>
          <p:spPr>
            <a:xfrm>
              <a:off x="88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" name="Line 91"/>
            <p:cNvSpPr/>
            <p:nvPr/>
          </p:nvSpPr>
          <p:spPr>
            <a:xfrm>
              <a:off x="898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" name="Line 92"/>
            <p:cNvSpPr/>
            <p:nvPr/>
          </p:nvSpPr>
          <p:spPr>
            <a:xfrm>
              <a:off x="90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" name="Line 93"/>
            <p:cNvSpPr/>
            <p:nvPr/>
          </p:nvSpPr>
          <p:spPr>
            <a:xfrm>
              <a:off x="91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" name="Line 94"/>
            <p:cNvSpPr/>
            <p:nvPr/>
          </p:nvSpPr>
          <p:spPr>
            <a:xfrm>
              <a:off x="92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" name="Line 95"/>
            <p:cNvSpPr/>
            <p:nvPr/>
          </p:nvSpPr>
          <p:spPr>
            <a:xfrm>
              <a:off x="938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" name="Line 96"/>
            <p:cNvSpPr/>
            <p:nvPr/>
          </p:nvSpPr>
          <p:spPr>
            <a:xfrm>
              <a:off x="94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" name="Line 97"/>
            <p:cNvSpPr/>
            <p:nvPr/>
          </p:nvSpPr>
          <p:spPr>
            <a:xfrm>
              <a:off x="95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" name="Line 98"/>
            <p:cNvSpPr/>
            <p:nvPr/>
          </p:nvSpPr>
          <p:spPr>
            <a:xfrm>
              <a:off x="96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" name="Line 99"/>
            <p:cNvSpPr/>
            <p:nvPr/>
          </p:nvSpPr>
          <p:spPr>
            <a:xfrm>
              <a:off x="979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" name="Line 100"/>
            <p:cNvSpPr/>
            <p:nvPr/>
          </p:nvSpPr>
          <p:spPr>
            <a:xfrm>
              <a:off x="98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6" name="Line 101"/>
            <p:cNvSpPr/>
            <p:nvPr/>
          </p:nvSpPr>
          <p:spPr>
            <a:xfrm>
              <a:off x="99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7" name="Line 102"/>
            <p:cNvSpPr/>
            <p:nvPr/>
          </p:nvSpPr>
          <p:spPr>
            <a:xfrm>
              <a:off x="100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8" name="Line 103"/>
            <p:cNvSpPr/>
            <p:nvPr/>
          </p:nvSpPr>
          <p:spPr>
            <a:xfrm>
              <a:off x="1019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" name="Line 104"/>
            <p:cNvSpPr/>
            <p:nvPr/>
          </p:nvSpPr>
          <p:spPr>
            <a:xfrm>
              <a:off x="102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" name="Line 105"/>
            <p:cNvSpPr/>
            <p:nvPr/>
          </p:nvSpPr>
          <p:spPr>
            <a:xfrm>
              <a:off x="103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Line 106"/>
            <p:cNvSpPr/>
            <p:nvPr/>
          </p:nvSpPr>
          <p:spPr>
            <a:xfrm>
              <a:off x="105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" name="Line 107"/>
            <p:cNvSpPr/>
            <p:nvPr/>
          </p:nvSpPr>
          <p:spPr>
            <a:xfrm>
              <a:off x="1060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" name="Line 108"/>
            <p:cNvSpPr/>
            <p:nvPr/>
          </p:nvSpPr>
          <p:spPr>
            <a:xfrm>
              <a:off x="107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" name="Line 109"/>
            <p:cNvSpPr/>
            <p:nvPr/>
          </p:nvSpPr>
          <p:spPr>
            <a:xfrm>
              <a:off x="108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" name="Line 110"/>
            <p:cNvSpPr/>
            <p:nvPr/>
          </p:nvSpPr>
          <p:spPr>
            <a:xfrm>
              <a:off x="109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" name="Line 111"/>
            <p:cNvSpPr/>
            <p:nvPr/>
          </p:nvSpPr>
          <p:spPr>
            <a:xfrm>
              <a:off x="1100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" name="Line 112"/>
            <p:cNvSpPr/>
            <p:nvPr/>
          </p:nvSpPr>
          <p:spPr>
            <a:xfrm>
              <a:off x="111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" name="Line 113"/>
            <p:cNvSpPr/>
            <p:nvPr/>
          </p:nvSpPr>
          <p:spPr>
            <a:xfrm>
              <a:off x="112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" name="Line 114"/>
            <p:cNvSpPr/>
            <p:nvPr/>
          </p:nvSpPr>
          <p:spPr>
            <a:xfrm>
              <a:off x="113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" name="Line 115"/>
            <p:cNvSpPr/>
            <p:nvPr/>
          </p:nvSpPr>
          <p:spPr>
            <a:xfrm>
              <a:off x="1141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" name="Line 116"/>
            <p:cNvSpPr/>
            <p:nvPr/>
          </p:nvSpPr>
          <p:spPr>
            <a:xfrm>
              <a:off x="115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" name="Line 117"/>
            <p:cNvSpPr/>
            <p:nvPr/>
          </p:nvSpPr>
          <p:spPr>
            <a:xfrm>
              <a:off x="116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3" name="Line 118"/>
            <p:cNvSpPr/>
            <p:nvPr/>
          </p:nvSpPr>
          <p:spPr>
            <a:xfrm>
              <a:off x="117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4" name="Line 119"/>
            <p:cNvSpPr/>
            <p:nvPr/>
          </p:nvSpPr>
          <p:spPr>
            <a:xfrm>
              <a:off x="1181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" name="Line 120"/>
            <p:cNvSpPr/>
            <p:nvPr/>
          </p:nvSpPr>
          <p:spPr>
            <a:xfrm>
              <a:off x="119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" name="Line 121"/>
            <p:cNvSpPr/>
            <p:nvPr/>
          </p:nvSpPr>
          <p:spPr>
            <a:xfrm>
              <a:off x="120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" name="Line 122"/>
            <p:cNvSpPr/>
            <p:nvPr/>
          </p:nvSpPr>
          <p:spPr>
            <a:xfrm>
              <a:off x="121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88" name="PlaceHolder 123"/>
          <p:cNvSpPr>
            <a:spLocks noGrp="1"/>
          </p:cNvSpPr>
          <p:nvPr>
            <p:ph type="title"/>
          </p:nvPr>
        </p:nvSpPr>
        <p:spPr>
          <a:xfrm>
            <a:off x="576000" y="4149720"/>
            <a:ext cx="11039760" cy="935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30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30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9" name="PlaceHolder 124"/>
          <p:cNvSpPr>
            <a:spLocks noGrp="1"/>
          </p:cNvSpPr>
          <p:nvPr>
            <p:ph type="body"/>
          </p:nvPr>
        </p:nvSpPr>
        <p:spPr>
          <a:xfrm>
            <a:off x="86778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432000" indent="-324000" algn="r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Authors 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0" name="PlaceHolder 125"/>
          <p:cNvSpPr>
            <a:spLocks noGrp="1"/>
          </p:cNvSpPr>
          <p:nvPr>
            <p:ph type="body"/>
          </p:nvPr>
        </p:nvSpPr>
        <p:spPr>
          <a:xfrm>
            <a:off x="7564320" y="5194080"/>
            <a:ext cx="4051440" cy="3236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  <a:spcBef>
                <a:spcPts val="281"/>
              </a:spcBef>
            </a:pPr>
            <a:r>
              <a:rPr lang="it-IT" sz="1400" b="0" i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Date and place</a:t>
            </a:r>
            <a:endParaRPr lang="it-IT" sz="14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1" name="PlaceHolder 126"/>
          <p:cNvSpPr>
            <a:spLocks noGrp="1"/>
          </p:cNvSpPr>
          <p:nvPr>
            <p:ph type="body"/>
          </p:nvPr>
        </p:nvSpPr>
        <p:spPr>
          <a:xfrm>
            <a:off x="55890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Additional authors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92" name="Picture 4" descr="Y:\IMMAGINE _COORDINATA_2014\LOGO_UFFICIALE\01_Polimi_centrato\eps\01_Polimi_centrato_COL_negativo.png"/>
          <p:cNvPicPr/>
          <p:nvPr/>
        </p:nvPicPr>
        <p:blipFill>
          <a:blip/>
          <a:stretch/>
        </p:blipFill>
        <p:spPr>
          <a:xfrm>
            <a:off x="5029200" y="2243880"/>
            <a:ext cx="2133360" cy="1572840"/>
          </a:xfrm>
          <a:prstGeom prst="rect">
            <a:avLst/>
          </a:prstGeom>
          <a:ln>
            <a:noFill/>
          </a:ln>
        </p:spPr>
      </p:pic>
      <p:pic>
        <p:nvPicPr>
          <p:cNvPr id="293" name="Picture 381"/>
          <p:cNvPicPr/>
          <p:nvPr/>
        </p:nvPicPr>
        <p:blipFill>
          <a:blip r:embed="rId14"/>
          <a:stretch/>
        </p:blipFill>
        <p:spPr>
          <a:xfrm>
            <a:off x="129600" y="5910840"/>
            <a:ext cx="1456560" cy="8348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1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PlaceHolder 3"/>
          <p:cNvSpPr>
            <a:spLocks noGrp="1"/>
          </p:cNvSpPr>
          <p:nvPr>
            <p:ph type="title"/>
          </p:nvPr>
        </p:nvSpPr>
        <p:spPr>
          <a:xfrm>
            <a:off x="479880" y="5148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333" name="Group 4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334" name="Line 5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Line 6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Line 7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Line 8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Line 9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Line 10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Line 11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Line 12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" name="Line 13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" name="Line 14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" name="Line 15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" name="Line 16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" name="Line 17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" name="Line 18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Line 19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" name="Line 20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Line 21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Line 22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" name="Line 23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" name="Line 24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" name="Line 25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5" name="Line 26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6" name="Line 27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7" name="Line 28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" name="Line 29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" name="Line 30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" name="Line 31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" name="Line 32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2" name="Line 33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3" name="Line 34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" name="Line 35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" name="Line 36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6" name="Line 37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7" name="Line 38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8" name="Line 39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9" name="Line 40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" name="Line 41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" name="Line 42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" name="Line 43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3" name="Line 44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4" name="Line 45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5" name="Line 46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" name="Line 47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" name="Line 48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8" name="Line 49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" name="Line 50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" name="Line 51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" name="Line 52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" name="Line 53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" name="Line 54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4" name="Line 55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5" name="Line 56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6" name="Line 57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" name="Line 58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8" name="Line 59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" name="Line 60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0" name="Line 61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1" name="Line 62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2" name="Line 63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3" name="Line 64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" name="Line 65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" name="Line 66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6" name="Line 67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7" name="Line 68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8" name="Line 69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9" name="Line 70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Line 71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" name="Line 72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" name="Line 73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Line 74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4" name="Line 75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5" name="Line 76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6" name="Line 77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7" name="Line 78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8" name="Line 79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9" name="Line 80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0" name="Line 81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1" name="Line 82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2" name="Line 83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3" name="Line 84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4" name="Line 85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5" name="Line 86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6" name="Line 87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7" name="Line 88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8" name="Line 89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9" name="Line 90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0" name="Line 91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1" name="Line 92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2" name="Line 93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3" name="Line 94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4" name="Line 95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5" name="Line 96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6" name="Line 97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7" name="Line 98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8" name="Line 99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9" name="Line 100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0" name="Line 101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1" name="Line 102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2" name="Line 103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3" name="Line 104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4" name="Line 105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5" name="Line 106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6" name="Line 107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7" name="Line 108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8" name="Line 109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9" name="Line 110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0" name="Line 111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1" name="Line 112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2" name="Line 113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3" name="Line 114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4" name="Line 115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5" name="Line 116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6" name="Line 117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7" name="Line 118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8" name="Line 119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9" name="Line 120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0" name="Line 121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1" name="Line 122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2" name="Line 123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3" name="Line 124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54" name="PlaceHolder 125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F82D7930-D173-414E-82F9-B800287E06B9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455" name="PlaceHolder 126"/>
          <p:cNvSpPr>
            <a:spLocks noGrp="1"/>
          </p:cNvSpPr>
          <p:nvPr>
            <p:ph type="body"/>
          </p:nvPr>
        </p:nvSpPr>
        <p:spPr>
          <a:xfrm>
            <a:off x="479880" y="56952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Subtitle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56" name="PlaceHolder 127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457" name="PlaceHolder 128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80000"/>
              <a:buFont typeface="Wingdings" charset="2"/>
              <a:buChar char="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143000" lvl="2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•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600200" lvl="3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057400" lvl="4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58" name="Picture 255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459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7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8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9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500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501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2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3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4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5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6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7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8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9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0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1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2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3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4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5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6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7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8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9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0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1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2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3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4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5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6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7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8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9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0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1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2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3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4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5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6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7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8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9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0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1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2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3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4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5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6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7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8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9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0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1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2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3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4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5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6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7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8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9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0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1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2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3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4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6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7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8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9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0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1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2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7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8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9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0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1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2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3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4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5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6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7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8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9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0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1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2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3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4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5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6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8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9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0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21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BC3EE061-EC89-4174-9502-F7503BFEF921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622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23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624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625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3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4" name="PlaceHolder 3"/>
          <p:cNvSpPr>
            <a:spLocks noGrp="1"/>
          </p:cNvSpPr>
          <p:nvPr>
            <p:ph type="title"/>
          </p:nvPr>
        </p:nvSpPr>
        <p:spPr>
          <a:xfrm>
            <a:off x="479880" y="51480"/>
            <a:ext cx="11231640" cy="791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665" name="Group 4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666" name="Line 5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7" name="Line 6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8" name="Line 7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9" name="Line 8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0" name="Line 9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1" name="Line 10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2" name="Line 11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3" name="Line 12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4" name="Line 13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5" name="Line 14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6" name="Line 15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7" name="Line 16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8" name="Line 17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9" name="Line 18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Line 19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1" name="Line 20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2" name="Line 21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3" name="Line 22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4" name="Line 23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5" name="Line 24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6" name="Line 25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7" name="Line 26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8" name="Line 27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9" name="Line 28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0" name="Line 29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1" name="Line 30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2" name="Line 31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3" name="Line 32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4" name="Line 33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5" name="Line 34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6" name="Line 35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7" name="Line 36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8" name="Line 37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9" name="Line 38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0" name="Line 39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1" name="Line 40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2" name="Line 41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3" name="Line 42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4" name="Line 43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5" name="Line 44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6" name="Line 45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7" name="Line 46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8" name="Line 47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9" name="Line 48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0" name="Line 49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1" name="Line 50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2" name="Line 51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3" name="Line 52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4" name="Line 53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5" name="Line 54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6" name="Line 55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7" name="Line 56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8" name="Line 57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9" name="Line 58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0" name="Line 59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1" name="Line 60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2" name="Line 61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3" name="Line 62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4" name="Line 63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5" name="Line 64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6" name="Line 65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7" name="Line 66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8" name="Line 67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9" name="Line 68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0" name="Line 69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1" name="Line 70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2" name="Line 71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3" name="Line 72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4" name="Line 73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5" name="Line 74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6" name="Line 75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7" name="Line 76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8" name="Line 77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9" name="Line 78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0" name="Line 79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1" name="Line 80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2" name="Line 81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3" name="Line 82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4" name="Line 83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5" name="Line 84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6" name="Line 85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7" name="Line 86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8" name="Line 87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9" name="Line 88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0" name="Line 89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1" name="Line 90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2" name="Line 91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3" name="Line 92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4" name="Line 93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5" name="Line 94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6" name="Line 95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7" name="Line 96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8" name="Line 97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9" name="Line 98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0" name="Line 99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1" name="Line 100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2" name="Line 101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3" name="Line 102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4" name="Line 103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5" name="Line 104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6" name="Line 105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7" name="Line 106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8" name="Line 107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9" name="Line 108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0" name="Line 109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1" name="Line 110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2" name="Line 111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3" name="Line 112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4" name="Line 113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5" name="Line 114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6" name="Line 115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7" name="Line 116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8" name="Line 117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9" name="Line 118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0" name="Line 119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1" name="Line 120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2" name="Line 121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3" name="Line 122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4" name="Line 123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5" name="Line 124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86" name="PlaceHolder 125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AB56BBE2-81E2-4A21-BDA6-DC0B07C777D8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787" name="PlaceHolder 126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788" name="PlaceHolder 127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789" name="Picture 256"/>
          <p:cNvPicPr/>
          <p:nvPr/>
        </p:nvPicPr>
        <p:blipFill>
          <a:blip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790" name="Picture 2" descr="Y:\IMMAGINE _COORDINATA_2014\PPT\modello1\loghi_PNG\03_Polimi_logotipo_bandiera-1riga.png"/>
          <p:cNvPicPr/>
          <p:nvPr/>
        </p:nvPicPr>
        <p:blipFill>
          <a:blip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PlaceHolder 1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/>
          <a:lstStyle/>
          <a:p>
            <a:pPr marL="432000" indent="-324000" algn="ctr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40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Write your thanks</a:t>
            </a:r>
            <a:endParaRPr lang="it-IT" sz="40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0" y="3906000"/>
            <a:ext cx="12191760" cy="2951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29" name="Group 3"/>
          <p:cNvGrpSpPr/>
          <p:nvPr/>
        </p:nvGrpSpPr>
        <p:grpSpPr>
          <a:xfrm>
            <a:off x="71280" y="3912840"/>
            <a:ext cx="12048840" cy="180000"/>
            <a:chOff x="71280" y="3912840"/>
            <a:chExt cx="12048840" cy="180000"/>
          </a:xfrm>
        </p:grpSpPr>
        <p:sp>
          <p:nvSpPr>
            <p:cNvPr id="830" name="Line 4"/>
            <p:cNvSpPr/>
            <p:nvPr/>
          </p:nvSpPr>
          <p:spPr>
            <a:xfrm>
              <a:off x="7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1" name="Line 5"/>
            <p:cNvSpPr/>
            <p:nvPr/>
          </p:nvSpPr>
          <p:spPr>
            <a:xfrm>
              <a:off x="1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2" name="Line 6"/>
            <p:cNvSpPr/>
            <p:nvPr/>
          </p:nvSpPr>
          <p:spPr>
            <a:xfrm>
              <a:off x="2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3" name="Line 7"/>
            <p:cNvSpPr/>
            <p:nvPr/>
          </p:nvSpPr>
          <p:spPr>
            <a:xfrm>
              <a:off x="3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4" name="Line 8"/>
            <p:cNvSpPr/>
            <p:nvPr/>
          </p:nvSpPr>
          <p:spPr>
            <a:xfrm>
              <a:off x="47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5" name="Line 9"/>
            <p:cNvSpPr/>
            <p:nvPr/>
          </p:nvSpPr>
          <p:spPr>
            <a:xfrm>
              <a:off x="5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6" name="Line 10"/>
            <p:cNvSpPr/>
            <p:nvPr/>
          </p:nvSpPr>
          <p:spPr>
            <a:xfrm>
              <a:off x="6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7" name="Line 11"/>
            <p:cNvSpPr/>
            <p:nvPr/>
          </p:nvSpPr>
          <p:spPr>
            <a:xfrm>
              <a:off x="7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8" name="Line 12"/>
            <p:cNvSpPr/>
            <p:nvPr/>
          </p:nvSpPr>
          <p:spPr>
            <a:xfrm>
              <a:off x="88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9" name="Line 13"/>
            <p:cNvSpPr/>
            <p:nvPr/>
          </p:nvSpPr>
          <p:spPr>
            <a:xfrm>
              <a:off x="9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0" name="Line 14"/>
            <p:cNvSpPr/>
            <p:nvPr/>
          </p:nvSpPr>
          <p:spPr>
            <a:xfrm>
              <a:off x="10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1" name="Line 15"/>
            <p:cNvSpPr/>
            <p:nvPr/>
          </p:nvSpPr>
          <p:spPr>
            <a:xfrm>
              <a:off x="11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2" name="Line 16"/>
            <p:cNvSpPr/>
            <p:nvPr/>
          </p:nvSpPr>
          <p:spPr>
            <a:xfrm>
              <a:off x="128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3" name="Line 17"/>
            <p:cNvSpPr/>
            <p:nvPr/>
          </p:nvSpPr>
          <p:spPr>
            <a:xfrm>
              <a:off x="13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4" name="Line 18"/>
            <p:cNvSpPr/>
            <p:nvPr/>
          </p:nvSpPr>
          <p:spPr>
            <a:xfrm>
              <a:off x="14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5" name="Line 19"/>
            <p:cNvSpPr/>
            <p:nvPr/>
          </p:nvSpPr>
          <p:spPr>
            <a:xfrm>
              <a:off x="15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6" name="Line 20"/>
            <p:cNvSpPr/>
            <p:nvPr/>
          </p:nvSpPr>
          <p:spPr>
            <a:xfrm>
              <a:off x="169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7" name="Line 21"/>
            <p:cNvSpPr/>
            <p:nvPr/>
          </p:nvSpPr>
          <p:spPr>
            <a:xfrm>
              <a:off x="17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8" name="Line 22"/>
            <p:cNvSpPr/>
            <p:nvPr/>
          </p:nvSpPr>
          <p:spPr>
            <a:xfrm>
              <a:off x="18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9" name="Line 23"/>
            <p:cNvSpPr/>
            <p:nvPr/>
          </p:nvSpPr>
          <p:spPr>
            <a:xfrm>
              <a:off x="19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0" name="Line 24"/>
            <p:cNvSpPr/>
            <p:nvPr/>
          </p:nvSpPr>
          <p:spPr>
            <a:xfrm>
              <a:off x="209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1" name="Line 25"/>
            <p:cNvSpPr/>
            <p:nvPr/>
          </p:nvSpPr>
          <p:spPr>
            <a:xfrm>
              <a:off x="21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2" name="Line 26"/>
            <p:cNvSpPr/>
            <p:nvPr/>
          </p:nvSpPr>
          <p:spPr>
            <a:xfrm>
              <a:off x="22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3" name="Line 27"/>
            <p:cNvSpPr/>
            <p:nvPr/>
          </p:nvSpPr>
          <p:spPr>
            <a:xfrm>
              <a:off x="24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4" name="Line 28"/>
            <p:cNvSpPr/>
            <p:nvPr/>
          </p:nvSpPr>
          <p:spPr>
            <a:xfrm>
              <a:off x="250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5" name="Line 29"/>
            <p:cNvSpPr/>
            <p:nvPr/>
          </p:nvSpPr>
          <p:spPr>
            <a:xfrm>
              <a:off x="26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6" name="Line 30"/>
            <p:cNvSpPr/>
            <p:nvPr/>
          </p:nvSpPr>
          <p:spPr>
            <a:xfrm>
              <a:off x="27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7" name="Line 31"/>
            <p:cNvSpPr/>
            <p:nvPr/>
          </p:nvSpPr>
          <p:spPr>
            <a:xfrm>
              <a:off x="28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8" name="Line 32"/>
            <p:cNvSpPr/>
            <p:nvPr/>
          </p:nvSpPr>
          <p:spPr>
            <a:xfrm>
              <a:off x="290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9" name="Line 33"/>
            <p:cNvSpPr/>
            <p:nvPr/>
          </p:nvSpPr>
          <p:spPr>
            <a:xfrm>
              <a:off x="30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0" name="Line 34"/>
            <p:cNvSpPr/>
            <p:nvPr/>
          </p:nvSpPr>
          <p:spPr>
            <a:xfrm>
              <a:off x="31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1" name="Line 35"/>
            <p:cNvSpPr/>
            <p:nvPr/>
          </p:nvSpPr>
          <p:spPr>
            <a:xfrm>
              <a:off x="32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2" name="Line 36"/>
            <p:cNvSpPr/>
            <p:nvPr/>
          </p:nvSpPr>
          <p:spPr>
            <a:xfrm>
              <a:off x="331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3" name="Line 37"/>
            <p:cNvSpPr/>
            <p:nvPr/>
          </p:nvSpPr>
          <p:spPr>
            <a:xfrm>
              <a:off x="34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4" name="Line 38"/>
            <p:cNvSpPr/>
            <p:nvPr/>
          </p:nvSpPr>
          <p:spPr>
            <a:xfrm>
              <a:off x="35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5" name="Line 39"/>
            <p:cNvSpPr/>
            <p:nvPr/>
          </p:nvSpPr>
          <p:spPr>
            <a:xfrm>
              <a:off x="36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6" name="Line 40"/>
            <p:cNvSpPr/>
            <p:nvPr/>
          </p:nvSpPr>
          <p:spPr>
            <a:xfrm>
              <a:off x="371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7" name="Line 41"/>
            <p:cNvSpPr/>
            <p:nvPr/>
          </p:nvSpPr>
          <p:spPr>
            <a:xfrm>
              <a:off x="38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8" name="Line 42"/>
            <p:cNvSpPr/>
            <p:nvPr/>
          </p:nvSpPr>
          <p:spPr>
            <a:xfrm>
              <a:off x="39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9" name="Line 43"/>
            <p:cNvSpPr/>
            <p:nvPr/>
          </p:nvSpPr>
          <p:spPr>
            <a:xfrm>
              <a:off x="40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0" name="Line 44"/>
            <p:cNvSpPr/>
            <p:nvPr/>
          </p:nvSpPr>
          <p:spPr>
            <a:xfrm>
              <a:off x="412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1" name="Line 45"/>
            <p:cNvSpPr/>
            <p:nvPr/>
          </p:nvSpPr>
          <p:spPr>
            <a:xfrm>
              <a:off x="422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2" name="Line 46"/>
            <p:cNvSpPr/>
            <p:nvPr/>
          </p:nvSpPr>
          <p:spPr>
            <a:xfrm>
              <a:off x="432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3" name="Line 47"/>
            <p:cNvSpPr/>
            <p:nvPr/>
          </p:nvSpPr>
          <p:spPr>
            <a:xfrm>
              <a:off x="442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4" name="Line 48"/>
            <p:cNvSpPr/>
            <p:nvPr/>
          </p:nvSpPr>
          <p:spPr>
            <a:xfrm>
              <a:off x="452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5" name="Line 49"/>
            <p:cNvSpPr/>
            <p:nvPr/>
          </p:nvSpPr>
          <p:spPr>
            <a:xfrm>
              <a:off x="462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6" name="Line 50"/>
            <p:cNvSpPr/>
            <p:nvPr/>
          </p:nvSpPr>
          <p:spPr>
            <a:xfrm>
              <a:off x="472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7" name="Line 51"/>
            <p:cNvSpPr/>
            <p:nvPr/>
          </p:nvSpPr>
          <p:spPr>
            <a:xfrm>
              <a:off x="483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8" name="Line 52"/>
            <p:cNvSpPr/>
            <p:nvPr/>
          </p:nvSpPr>
          <p:spPr>
            <a:xfrm>
              <a:off x="493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9" name="Line 53"/>
            <p:cNvSpPr/>
            <p:nvPr/>
          </p:nvSpPr>
          <p:spPr>
            <a:xfrm>
              <a:off x="503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0" name="Line 54"/>
            <p:cNvSpPr/>
            <p:nvPr/>
          </p:nvSpPr>
          <p:spPr>
            <a:xfrm>
              <a:off x="513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1" name="Line 55"/>
            <p:cNvSpPr/>
            <p:nvPr/>
          </p:nvSpPr>
          <p:spPr>
            <a:xfrm>
              <a:off x="523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2" name="Line 56"/>
            <p:cNvSpPr/>
            <p:nvPr/>
          </p:nvSpPr>
          <p:spPr>
            <a:xfrm>
              <a:off x="533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3" name="Line 57"/>
            <p:cNvSpPr/>
            <p:nvPr/>
          </p:nvSpPr>
          <p:spPr>
            <a:xfrm>
              <a:off x="543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4" name="Line 58"/>
            <p:cNvSpPr/>
            <p:nvPr/>
          </p:nvSpPr>
          <p:spPr>
            <a:xfrm>
              <a:off x="553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5" name="Line 59"/>
            <p:cNvSpPr/>
            <p:nvPr/>
          </p:nvSpPr>
          <p:spPr>
            <a:xfrm>
              <a:off x="564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6" name="Line 60"/>
            <p:cNvSpPr/>
            <p:nvPr/>
          </p:nvSpPr>
          <p:spPr>
            <a:xfrm>
              <a:off x="574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7" name="Line 61"/>
            <p:cNvSpPr/>
            <p:nvPr/>
          </p:nvSpPr>
          <p:spPr>
            <a:xfrm>
              <a:off x="584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8" name="Line 62"/>
            <p:cNvSpPr/>
            <p:nvPr/>
          </p:nvSpPr>
          <p:spPr>
            <a:xfrm>
              <a:off x="594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9" name="Line 63"/>
            <p:cNvSpPr/>
            <p:nvPr/>
          </p:nvSpPr>
          <p:spPr>
            <a:xfrm>
              <a:off x="604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0" name="Line 64"/>
            <p:cNvSpPr/>
            <p:nvPr/>
          </p:nvSpPr>
          <p:spPr>
            <a:xfrm>
              <a:off x="614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1" name="Line 65"/>
            <p:cNvSpPr/>
            <p:nvPr/>
          </p:nvSpPr>
          <p:spPr>
            <a:xfrm>
              <a:off x="624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2" name="Line 66"/>
            <p:cNvSpPr/>
            <p:nvPr/>
          </p:nvSpPr>
          <p:spPr>
            <a:xfrm>
              <a:off x="634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3" name="Line 67"/>
            <p:cNvSpPr/>
            <p:nvPr/>
          </p:nvSpPr>
          <p:spPr>
            <a:xfrm>
              <a:off x="645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4" name="Line 68"/>
            <p:cNvSpPr/>
            <p:nvPr/>
          </p:nvSpPr>
          <p:spPr>
            <a:xfrm>
              <a:off x="655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5" name="Line 69"/>
            <p:cNvSpPr/>
            <p:nvPr/>
          </p:nvSpPr>
          <p:spPr>
            <a:xfrm>
              <a:off x="665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6" name="Line 70"/>
            <p:cNvSpPr/>
            <p:nvPr/>
          </p:nvSpPr>
          <p:spPr>
            <a:xfrm>
              <a:off x="675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7" name="Line 71"/>
            <p:cNvSpPr/>
            <p:nvPr/>
          </p:nvSpPr>
          <p:spPr>
            <a:xfrm>
              <a:off x="685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8" name="Line 72"/>
            <p:cNvSpPr/>
            <p:nvPr/>
          </p:nvSpPr>
          <p:spPr>
            <a:xfrm>
              <a:off x="695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9" name="Line 73"/>
            <p:cNvSpPr/>
            <p:nvPr/>
          </p:nvSpPr>
          <p:spPr>
            <a:xfrm>
              <a:off x="705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0" name="Line 74"/>
            <p:cNvSpPr/>
            <p:nvPr/>
          </p:nvSpPr>
          <p:spPr>
            <a:xfrm>
              <a:off x="715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1" name="Line 75"/>
            <p:cNvSpPr/>
            <p:nvPr/>
          </p:nvSpPr>
          <p:spPr>
            <a:xfrm>
              <a:off x="726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2" name="Line 76"/>
            <p:cNvSpPr/>
            <p:nvPr/>
          </p:nvSpPr>
          <p:spPr>
            <a:xfrm>
              <a:off x="736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3" name="Line 77"/>
            <p:cNvSpPr/>
            <p:nvPr/>
          </p:nvSpPr>
          <p:spPr>
            <a:xfrm>
              <a:off x="746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4" name="Line 78"/>
            <p:cNvSpPr/>
            <p:nvPr/>
          </p:nvSpPr>
          <p:spPr>
            <a:xfrm>
              <a:off x="756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5" name="Line 79"/>
            <p:cNvSpPr/>
            <p:nvPr/>
          </p:nvSpPr>
          <p:spPr>
            <a:xfrm>
              <a:off x="766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6" name="Line 80"/>
            <p:cNvSpPr/>
            <p:nvPr/>
          </p:nvSpPr>
          <p:spPr>
            <a:xfrm>
              <a:off x="776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7" name="Line 81"/>
            <p:cNvSpPr/>
            <p:nvPr/>
          </p:nvSpPr>
          <p:spPr>
            <a:xfrm>
              <a:off x="786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8" name="Line 82"/>
            <p:cNvSpPr/>
            <p:nvPr/>
          </p:nvSpPr>
          <p:spPr>
            <a:xfrm>
              <a:off x="796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9" name="Line 83"/>
            <p:cNvSpPr/>
            <p:nvPr/>
          </p:nvSpPr>
          <p:spPr>
            <a:xfrm>
              <a:off x="807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0" name="Line 84"/>
            <p:cNvSpPr/>
            <p:nvPr/>
          </p:nvSpPr>
          <p:spPr>
            <a:xfrm>
              <a:off x="817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1" name="Line 85"/>
            <p:cNvSpPr/>
            <p:nvPr/>
          </p:nvSpPr>
          <p:spPr>
            <a:xfrm>
              <a:off x="82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2" name="Line 86"/>
            <p:cNvSpPr/>
            <p:nvPr/>
          </p:nvSpPr>
          <p:spPr>
            <a:xfrm>
              <a:off x="83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3" name="Line 87"/>
            <p:cNvSpPr/>
            <p:nvPr/>
          </p:nvSpPr>
          <p:spPr>
            <a:xfrm>
              <a:off x="84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4" name="Line 88"/>
            <p:cNvSpPr/>
            <p:nvPr/>
          </p:nvSpPr>
          <p:spPr>
            <a:xfrm>
              <a:off x="857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5" name="Line 89"/>
            <p:cNvSpPr/>
            <p:nvPr/>
          </p:nvSpPr>
          <p:spPr>
            <a:xfrm>
              <a:off x="86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6" name="Line 90"/>
            <p:cNvSpPr/>
            <p:nvPr/>
          </p:nvSpPr>
          <p:spPr>
            <a:xfrm>
              <a:off x="87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7" name="Line 91"/>
            <p:cNvSpPr/>
            <p:nvPr/>
          </p:nvSpPr>
          <p:spPr>
            <a:xfrm>
              <a:off x="88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8" name="Line 92"/>
            <p:cNvSpPr/>
            <p:nvPr/>
          </p:nvSpPr>
          <p:spPr>
            <a:xfrm>
              <a:off x="898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9" name="Line 93"/>
            <p:cNvSpPr/>
            <p:nvPr/>
          </p:nvSpPr>
          <p:spPr>
            <a:xfrm>
              <a:off x="90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0" name="Line 94"/>
            <p:cNvSpPr/>
            <p:nvPr/>
          </p:nvSpPr>
          <p:spPr>
            <a:xfrm>
              <a:off x="91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1" name="Line 95"/>
            <p:cNvSpPr/>
            <p:nvPr/>
          </p:nvSpPr>
          <p:spPr>
            <a:xfrm>
              <a:off x="92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2" name="Line 96"/>
            <p:cNvSpPr/>
            <p:nvPr/>
          </p:nvSpPr>
          <p:spPr>
            <a:xfrm>
              <a:off x="938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3" name="Line 97"/>
            <p:cNvSpPr/>
            <p:nvPr/>
          </p:nvSpPr>
          <p:spPr>
            <a:xfrm>
              <a:off x="94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4" name="Line 98"/>
            <p:cNvSpPr/>
            <p:nvPr/>
          </p:nvSpPr>
          <p:spPr>
            <a:xfrm>
              <a:off x="95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5" name="Line 99"/>
            <p:cNvSpPr/>
            <p:nvPr/>
          </p:nvSpPr>
          <p:spPr>
            <a:xfrm>
              <a:off x="96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6" name="Line 100"/>
            <p:cNvSpPr/>
            <p:nvPr/>
          </p:nvSpPr>
          <p:spPr>
            <a:xfrm>
              <a:off x="979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7" name="Line 101"/>
            <p:cNvSpPr/>
            <p:nvPr/>
          </p:nvSpPr>
          <p:spPr>
            <a:xfrm>
              <a:off x="98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8" name="Line 102"/>
            <p:cNvSpPr/>
            <p:nvPr/>
          </p:nvSpPr>
          <p:spPr>
            <a:xfrm>
              <a:off x="99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9" name="Line 103"/>
            <p:cNvSpPr/>
            <p:nvPr/>
          </p:nvSpPr>
          <p:spPr>
            <a:xfrm>
              <a:off x="100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0" name="Line 104"/>
            <p:cNvSpPr/>
            <p:nvPr/>
          </p:nvSpPr>
          <p:spPr>
            <a:xfrm>
              <a:off x="1019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1" name="Line 105"/>
            <p:cNvSpPr/>
            <p:nvPr/>
          </p:nvSpPr>
          <p:spPr>
            <a:xfrm>
              <a:off x="102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2" name="Line 106"/>
            <p:cNvSpPr/>
            <p:nvPr/>
          </p:nvSpPr>
          <p:spPr>
            <a:xfrm>
              <a:off x="103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3" name="Line 107"/>
            <p:cNvSpPr/>
            <p:nvPr/>
          </p:nvSpPr>
          <p:spPr>
            <a:xfrm>
              <a:off x="105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4" name="Line 108"/>
            <p:cNvSpPr/>
            <p:nvPr/>
          </p:nvSpPr>
          <p:spPr>
            <a:xfrm>
              <a:off x="1060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5" name="Line 109"/>
            <p:cNvSpPr/>
            <p:nvPr/>
          </p:nvSpPr>
          <p:spPr>
            <a:xfrm>
              <a:off x="107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6" name="Line 110"/>
            <p:cNvSpPr/>
            <p:nvPr/>
          </p:nvSpPr>
          <p:spPr>
            <a:xfrm>
              <a:off x="108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7" name="Line 111"/>
            <p:cNvSpPr/>
            <p:nvPr/>
          </p:nvSpPr>
          <p:spPr>
            <a:xfrm>
              <a:off x="109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8" name="Line 112"/>
            <p:cNvSpPr/>
            <p:nvPr/>
          </p:nvSpPr>
          <p:spPr>
            <a:xfrm>
              <a:off x="1100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9" name="Line 113"/>
            <p:cNvSpPr/>
            <p:nvPr/>
          </p:nvSpPr>
          <p:spPr>
            <a:xfrm>
              <a:off x="111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0" name="Line 114"/>
            <p:cNvSpPr/>
            <p:nvPr/>
          </p:nvSpPr>
          <p:spPr>
            <a:xfrm>
              <a:off x="112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1" name="Line 115"/>
            <p:cNvSpPr/>
            <p:nvPr/>
          </p:nvSpPr>
          <p:spPr>
            <a:xfrm>
              <a:off x="113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2" name="Line 116"/>
            <p:cNvSpPr/>
            <p:nvPr/>
          </p:nvSpPr>
          <p:spPr>
            <a:xfrm>
              <a:off x="1141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3" name="Line 117"/>
            <p:cNvSpPr/>
            <p:nvPr/>
          </p:nvSpPr>
          <p:spPr>
            <a:xfrm>
              <a:off x="115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4" name="Line 118"/>
            <p:cNvSpPr/>
            <p:nvPr/>
          </p:nvSpPr>
          <p:spPr>
            <a:xfrm>
              <a:off x="116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5" name="Line 119"/>
            <p:cNvSpPr/>
            <p:nvPr/>
          </p:nvSpPr>
          <p:spPr>
            <a:xfrm>
              <a:off x="117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6" name="Line 120"/>
            <p:cNvSpPr/>
            <p:nvPr/>
          </p:nvSpPr>
          <p:spPr>
            <a:xfrm>
              <a:off x="1181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7" name="Line 121"/>
            <p:cNvSpPr/>
            <p:nvPr/>
          </p:nvSpPr>
          <p:spPr>
            <a:xfrm>
              <a:off x="119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8" name="Line 122"/>
            <p:cNvSpPr/>
            <p:nvPr/>
          </p:nvSpPr>
          <p:spPr>
            <a:xfrm>
              <a:off x="120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9" name="Line 123"/>
            <p:cNvSpPr/>
            <p:nvPr/>
          </p:nvSpPr>
          <p:spPr>
            <a:xfrm>
              <a:off x="121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950" name="Picture 373"/>
          <p:cNvPicPr/>
          <p:nvPr/>
        </p:nvPicPr>
        <p:blipFill>
          <a:blip r:embed="rId14"/>
          <a:stretch/>
        </p:blipFill>
        <p:spPr>
          <a:xfrm>
            <a:off x="129600" y="5910840"/>
            <a:ext cx="1456560" cy="834840"/>
          </a:xfrm>
          <a:prstGeom prst="rect">
            <a:avLst/>
          </a:prstGeom>
          <a:ln>
            <a:noFill/>
          </a:ln>
        </p:spPr>
      </p:pic>
      <p:pic>
        <p:nvPicPr>
          <p:cNvPr id="951" name="Picture 375"/>
          <p:cNvPicPr/>
          <p:nvPr/>
        </p:nvPicPr>
        <p:blipFill>
          <a:blip r:embed="rId15"/>
          <a:stretch/>
        </p:blipFill>
        <p:spPr>
          <a:xfrm>
            <a:off x="5028120" y="2243880"/>
            <a:ext cx="2135520" cy="1572840"/>
          </a:xfrm>
          <a:prstGeom prst="rect">
            <a:avLst/>
          </a:prstGeom>
          <a:ln>
            <a:noFill/>
          </a:ln>
        </p:spPr>
      </p:pic>
      <p:sp>
        <p:nvSpPr>
          <p:cNvPr id="952" name="PlaceHolder 12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it-IT" sz="1800" b="0" strike="noStrike" spc="-1">
                <a:solidFill>
                  <a:srgbClr val="000000"/>
                </a:solidFill>
                <a:latin typeface="Malgun Gothic Semi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PlaceHolder 1"/>
          <p:cNvSpPr>
            <a:spLocks noGrp="1"/>
          </p:cNvSpPr>
          <p:nvPr>
            <p:ph type="title"/>
          </p:nvPr>
        </p:nvSpPr>
        <p:spPr>
          <a:xfrm>
            <a:off x="384840" y="139320"/>
            <a:ext cx="11441160" cy="8398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2200" b="1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lo stile del titolo dello schema</a:t>
            </a: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9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0" name="PlaceHolder 3"/>
          <p:cNvSpPr>
            <a:spLocks noGrp="1"/>
          </p:cNvSpPr>
          <p:nvPr>
            <p:ph type="title"/>
          </p:nvPr>
        </p:nvSpPr>
        <p:spPr>
          <a:xfrm>
            <a:off x="479880" y="5148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361" name="Group 4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362" name="Line 5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3" name="Line 6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4" name="Line 7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5" name="Line 8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6" name="Line 9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7" name="Line 10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8" name="Line 11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9" name="Line 12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0" name="Line 13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1" name="Line 14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2" name="Line 15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3" name="Line 16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4" name="Line 17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5" name="Line 18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6" name="Line 19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7" name="Line 20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8" name="Line 21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9" name="Line 22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0" name="Line 23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1" name="Line 24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2" name="Line 25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3" name="Line 26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4" name="Line 27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5" name="Line 28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6" name="Line 29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7" name="Line 30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8" name="Line 31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9" name="Line 32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0" name="Line 33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1" name="Line 34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2" name="Line 35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3" name="Line 36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4" name="Line 37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5" name="Line 38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6" name="Line 39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7" name="Line 40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8" name="Line 41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9" name="Line 42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0" name="Line 43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1" name="Line 44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2" name="Line 45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3" name="Line 46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4" name="Line 47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5" name="Line 48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6" name="Line 49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7" name="Line 50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8" name="Line 51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9" name="Line 52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0" name="Line 53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1" name="Line 54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2" name="Line 55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3" name="Line 56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4" name="Line 57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5" name="Line 58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6" name="Line 59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7" name="Line 60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8" name="Line 61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9" name="Line 62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0" name="Line 63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1" name="Line 64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2" name="Line 65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3" name="Line 66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4" name="Line 67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5" name="Line 68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6" name="Line 69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7" name="Line 70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8" name="Line 71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9" name="Line 72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0" name="Line 73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1" name="Line 74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2" name="Line 75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3" name="Line 76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4" name="Line 77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5" name="Line 78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6" name="Line 79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7" name="Line 80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8" name="Line 81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9" name="Line 82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0" name="Line 83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1" name="Line 84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2" name="Line 85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3" name="Line 86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4" name="Line 87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5" name="Line 88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6" name="Line 89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7" name="Line 90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8" name="Line 91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9" name="Line 92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0" name="Line 93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1" name="Line 94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2" name="Line 95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3" name="Line 96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4" name="Line 97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5" name="Line 98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6" name="Line 99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7" name="Line 100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8" name="Line 101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9" name="Line 102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0" name="Line 103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1" name="Line 104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2" name="Line 105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3" name="Line 106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4" name="Line 107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5" name="Line 108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6" name="Line 109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7" name="Line 110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8" name="Line 111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9" name="Line 112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0" name="Line 113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1" name="Line 114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2" name="Line 115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3" name="Line 116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4" name="Line 117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5" name="Line 118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6" name="Line 119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7" name="Line 120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8" name="Line 121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9" name="Line 122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0" name="Line 123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1" name="Line 124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82" name="PlaceHolder 125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7B215C75-61D3-40C9-B071-DBBD9E0E57E8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483" name="PlaceHolder 126"/>
          <p:cNvSpPr>
            <a:spLocks noGrp="1"/>
          </p:cNvSpPr>
          <p:nvPr>
            <p:ph type="body"/>
          </p:nvPr>
        </p:nvSpPr>
        <p:spPr>
          <a:xfrm>
            <a:off x="479880" y="56952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Subtitle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84" name="PlaceHolder 127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1485" name="PlaceHolder 128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80000"/>
              <a:buFont typeface="Wingdings" charset="2"/>
              <a:buChar char="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143000" lvl="2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•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600200" lvl="3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057400" lvl="4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1486" name="Picture 255"/>
          <p:cNvPicPr/>
          <p:nvPr/>
        </p:nvPicPr>
        <p:blipFill>
          <a:blip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487" name="Picture 2" descr="Y:\IMMAGINE _COORDINATA_2014\PPT\modello1\loghi_PNG\03_Polimi_logotipo_bandiera-1riga.png"/>
          <p:cNvPicPr/>
          <p:nvPr/>
        </p:nvPicPr>
        <p:blipFill>
          <a:blip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5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6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7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528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529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0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1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2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3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4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5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6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7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8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9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0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1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2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3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4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5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6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7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8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9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0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1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2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3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4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5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6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7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8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9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0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1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2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3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4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5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6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7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8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9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0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1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2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3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4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5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6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7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8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9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0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1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2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3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4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5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6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7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8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9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0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1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2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3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4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5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6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7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8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9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0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1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2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3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4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5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6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7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8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9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0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1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2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3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4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5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6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7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8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9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0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1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2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3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4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5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6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7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8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9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0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1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2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3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4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5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6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7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8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9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0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1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2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3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4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5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6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7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8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649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6554E5D4-B42D-4F00-ABF9-5399A1393A8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650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1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1652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653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TextShape 1"/>
          <p:cNvSpPr txBox="1"/>
          <p:nvPr/>
        </p:nvSpPr>
        <p:spPr>
          <a:xfrm>
            <a:off x="548640" y="4356360"/>
            <a:ext cx="11039760" cy="53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30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Final</a:t>
            </a:r>
            <a:r>
              <a:rPr lang="it-IT" sz="30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30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presentation</a:t>
            </a:r>
            <a:r>
              <a:rPr lang="it-IT" sz="30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:</a:t>
            </a:r>
            <a:endParaRPr lang="it-IT" sz="30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9" name="TextShape 2"/>
          <p:cNvSpPr txBox="1"/>
          <p:nvPr/>
        </p:nvSpPr>
        <p:spPr>
          <a:xfrm>
            <a:off x="8677800" y="5905080"/>
            <a:ext cx="2937600" cy="8460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0" name="TextShape 3"/>
          <p:cNvSpPr txBox="1"/>
          <p:nvPr/>
        </p:nvSpPr>
        <p:spPr>
          <a:xfrm>
            <a:off x="576000" y="5148720"/>
            <a:ext cx="11039760" cy="251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281"/>
              </a:spcBef>
            </a:pPr>
            <a:r>
              <a:rPr lang="it-IT" sz="1400" b="0" i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02/09/2020, Milano</a:t>
            </a:r>
            <a:endParaRPr lang="it-IT" sz="1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1" name="TextShape 4"/>
          <p:cNvSpPr txBox="1"/>
          <p:nvPr/>
        </p:nvSpPr>
        <p:spPr>
          <a:xfrm>
            <a:off x="9216000" y="5905080"/>
            <a:ext cx="2937600" cy="8460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Carmelo Valore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Fuel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consumption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79880" y="1156161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has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modelled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by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taking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into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account the power output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P = 0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while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braking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multiplied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coefficient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express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15F0B21-5C6E-424D-9FDC-417B64D89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803" y="3765981"/>
            <a:ext cx="6497794" cy="11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42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Tyre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wear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79880" y="1156161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Based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Archard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for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model has been converted in order to take into account, instead of the sliding velocity, the forces acting on the wheels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So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depends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on: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pressure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P</a:t>
            </a:r>
            <a:r>
              <a:rPr lang="it-IT" sz="2400" b="0" strike="noStrike" spc="-1" baseline="-25000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b="0" strike="noStrike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=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b="0" strike="noStrike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r>
              <a:rPr lang="it-IT" sz="2400" b="0" strike="noStrike" spc="-1" baseline="-25000" dirty="0">
                <a:solidFill>
                  <a:srgbClr val="000000"/>
                </a:solidFill>
                <a:latin typeface="Malgun Gothic Semilight"/>
              </a:rPr>
              <a:t>  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/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Tyre_contact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_a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rea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Forces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it-IT" sz="2400" b="0" strike="noStrike" spc="-1" baseline="-25000" dirty="0">
                <a:solidFill>
                  <a:srgbClr val="000000"/>
                </a:solidFill>
                <a:latin typeface="Malgun Gothic Semilight"/>
              </a:rPr>
              <a:t> 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y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acting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K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coefficient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opportunely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chosen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2C8DA24-E20A-441F-91A6-EF14A288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389" y="4628561"/>
            <a:ext cx="4905960" cy="150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31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0804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Banking (slide 1)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357660" y="1054482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Banking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the model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equations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take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into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acount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shape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Indianapolis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circuit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simplify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model, the car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assumed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always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travel with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parallel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respect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tangent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curve.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way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only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projection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weight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along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road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surface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75B960-3AB9-40A1-BF8E-03B9D2B048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43" b="7713"/>
          <a:stretch/>
        </p:blipFill>
        <p:spPr>
          <a:xfrm>
            <a:off x="6938475" y="3901616"/>
            <a:ext cx="4175727" cy="254036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6127C6F2-7E6C-4E09-90D7-EAD5B0F9A2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80" t="3901" r="2580" b="5282"/>
          <a:stretch/>
        </p:blipFill>
        <p:spPr>
          <a:xfrm>
            <a:off x="1448914" y="3535775"/>
            <a:ext cx="3291628" cy="290620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AF957E7-37E2-495A-9AAF-EF60CEC66B3E}"/>
              </a:ext>
            </a:extLst>
          </p:cNvPr>
          <p:cNvSpPr txBox="1"/>
          <p:nvPr/>
        </p:nvSpPr>
        <p:spPr>
          <a:xfrm>
            <a:off x="6138000" y="3500273"/>
            <a:ext cx="183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Top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view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283086-36D4-4D7C-84D4-596E0884CF90}"/>
              </a:ext>
            </a:extLst>
          </p:cNvPr>
          <p:cNvSpPr txBox="1"/>
          <p:nvPr/>
        </p:nvSpPr>
        <p:spPr>
          <a:xfrm>
            <a:off x="825474" y="3535775"/>
            <a:ext cx="272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view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565167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0804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Banking (slide 2)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-94268" y="14401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assumptions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projection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mg*sin(</a:t>
            </a:r>
            <a:r>
              <a:rPr lang="el-GR" sz="2400" spc="-1" dirty="0">
                <a:solidFill>
                  <a:srgbClr val="000000"/>
                </a:solidFill>
                <a:latin typeface="Malgun Gothic Semilight"/>
              </a:rPr>
              <a:t>γ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)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will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directed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center of the curve.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Thus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projected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again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into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state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equations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75B960-3AB9-40A1-BF8E-03B9D2B0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611" y="1131647"/>
            <a:ext cx="4028389" cy="260393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4AA4235-2088-4B9C-8B22-CE120C60BC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5" b="19492"/>
          <a:stretch/>
        </p:blipFill>
        <p:spPr>
          <a:xfrm>
            <a:off x="20700" y="4044116"/>
            <a:ext cx="12150000" cy="209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46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0804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254524" y="14401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For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assumptions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made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determine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change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aerodynamic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coefficients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conssidered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if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traversing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paths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or curvature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paths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straight path: the drag force decrease is of 15% while the lift force decrease is of 30%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curvature path: the drag force decrease is of 15% while the lift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forceis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left unchanged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374369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80180" y="1981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Validation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 the model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254524" y="14401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Some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test and validate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presented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More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details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the PDF</a:t>
            </a:r>
          </a:p>
        </p:txBody>
      </p:sp>
    </p:spTree>
    <p:extLst>
      <p:ext uri="{BB962C8B-B14F-4D97-AF65-F5344CB8AC3E}">
        <p14:creationId xmlns:p14="http://schemas.microsoft.com/office/powerpoint/2010/main" val="1897898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4C53B65E-EF3E-4C47-8430-BD2E27020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26" t="13741" r="3246"/>
          <a:stretch/>
        </p:blipFill>
        <p:spPr>
          <a:xfrm>
            <a:off x="6096000" y="3909596"/>
            <a:ext cx="2912883" cy="2567884"/>
          </a:xfrm>
          <a:prstGeom prst="rect">
            <a:avLst/>
          </a:prstGeom>
        </p:spPr>
      </p:pic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To make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move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desired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trajectory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necessary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design a controller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first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need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linearize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model to design the controller on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We choose as operating point for linearization a point where we assume that the vehicle is moving on a straight path with a constant longitudinal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On the right we can see the value of </a:t>
            </a:r>
          </a:p>
          <a:p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states and inputs at the considered </a:t>
            </a:r>
          </a:p>
          <a:p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operating point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545DA97-A028-495B-AAF5-9F4D8C93C5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40" t="-634"/>
          <a:stretch/>
        </p:blipFill>
        <p:spPr>
          <a:xfrm>
            <a:off x="9857290" y="4138909"/>
            <a:ext cx="1829241" cy="225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83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Expanding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system in a Taylor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series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Considering linear tyre model and linear version of the slip angles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2B05FEC-A930-4CD8-9489-5EA31861E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652" y="1747319"/>
            <a:ext cx="7668695" cy="79068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DE4FE83-498F-4FBD-ABBC-7CB7FF136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043" y="3429000"/>
            <a:ext cx="3962114" cy="282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81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202131" y="1164658"/>
            <a:ext cx="119448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C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 and C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chosen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best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approximate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in the case of small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angles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mean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each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D33C0FC-6139-4B28-A6CF-3EC6EFF6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58" y="1969587"/>
            <a:ext cx="8232511" cy="448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94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351CA2B-0746-4787-9B74-CB329F462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57" y="1949352"/>
            <a:ext cx="8974867" cy="4042433"/>
          </a:xfrm>
          <a:prstGeom prst="rect">
            <a:avLst/>
          </a:prstGeom>
        </p:spPr>
      </p:pic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So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obtain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linearized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948AD23-4C3B-41F6-AD40-A5C270E5F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76" y="2346330"/>
            <a:ext cx="1590897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2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514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Dynamic bicycle model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79880" y="11278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Introduction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/</a:t>
            </a:r>
            <a:r>
              <a:rPr lang="it-IT" sz="2200" b="0" strike="noStrike" spc="-1" dirty="0" err="1">
                <a:solidFill>
                  <a:srgbClr val="000000"/>
                </a:solidFill>
                <a:latin typeface="Malgun Gothic Semilight"/>
              </a:rPr>
              <a:t>objectives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7078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0804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254524" y="14401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particular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case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possible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split the control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logic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into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independent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controllers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Ø"/>
            </a:pP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Longitudinal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controller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 by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controlling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force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b="1" spc="-1" baseline="-25000" dirty="0" err="1">
                <a:solidFill>
                  <a:srgbClr val="000000"/>
                </a:solidFill>
                <a:latin typeface="Malgun Gothic Semilight"/>
              </a:rPr>
              <a:t>xR</a:t>
            </a:r>
            <a:r>
              <a:rPr lang="it-IT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makes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follow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along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predefined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trajectory</a:t>
            </a: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Ø"/>
            </a:pP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controller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 by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controlling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steering angle 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δ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tries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minimize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respect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virtual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point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determined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status and the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lookahead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distance</a:t>
            </a: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86285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goal of the longitudinal controller is to make the vehicle follow a given speed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speed profile is provided through an array of reference velocities indexed by the curvilinear abscissa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reference velocity in a specific point of the track is found by looking up this array searching for the nearest point in the trajectory from the actual position of the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74063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18A3BE-B057-43DC-8877-1E7D6484BC90}"/>
              </a:ext>
            </a:extLst>
          </p:cNvPr>
          <p:cNvSpPr txBox="1"/>
          <p:nvPr/>
        </p:nvSpPr>
        <p:spPr>
          <a:xfrm>
            <a:off x="438784" y="1225484"/>
            <a:ext cx="11354148" cy="1318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2400" u="sng" spc="-1" dirty="0">
                <a:solidFill>
                  <a:srgbClr val="000000"/>
                </a:solidFill>
                <a:latin typeface="Malgun Gothic Semilight"/>
              </a:rPr>
              <a:t>Transfer </a:t>
            </a:r>
            <a:r>
              <a:rPr lang="it-IT" sz="2400" u="sng" spc="-1" dirty="0" err="1">
                <a:solidFill>
                  <a:srgbClr val="000000"/>
                </a:solidFill>
                <a:latin typeface="Malgun Gothic Semilight"/>
              </a:rPr>
              <a:t>function</a:t>
            </a:r>
            <a:r>
              <a:rPr lang="it-IT" sz="2400" u="sng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u="sng" spc="-1" dirty="0" err="1">
                <a:solidFill>
                  <a:srgbClr val="000000"/>
                </a:solidFill>
                <a:latin typeface="Malgun Gothic Semilight"/>
              </a:rPr>
              <a:t>between</a:t>
            </a:r>
            <a:r>
              <a:rPr lang="it-IT" sz="2400" u="sng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u="sng" spc="-1" dirty="0" err="1">
                <a:solidFill>
                  <a:srgbClr val="000000"/>
                </a:solidFill>
                <a:latin typeface="Malgun Gothic Semilight"/>
              </a:rPr>
              <a:t>Fx</a:t>
            </a:r>
            <a:r>
              <a:rPr lang="it-IT" sz="2400" u="sng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400" u="sng" spc="-1" dirty="0" err="1">
                <a:solidFill>
                  <a:srgbClr val="000000"/>
                </a:solidFill>
                <a:latin typeface="Malgun Gothic Semilight"/>
              </a:rPr>
              <a:t>vT</a:t>
            </a:r>
            <a:r>
              <a:rPr lang="it-IT" sz="2200" u="sng" spc="-1" dirty="0">
                <a:solidFill>
                  <a:srgbClr val="000000"/>
                </a:solidFill>
                <a:latin typeface="Malgun Gothic Semilight"/>
              </a:rPr>
              <a:t>: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    								</a:t>
            </a: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29DAA05-0BD7-428B-AACB-3CD792EBD340}"/>
                  </a:ext>
                </a:extLst>
              </p:cNvPr>
              <p:cNvSpPr txBox="1"/>
              <p:nvPr/>
            </p:nvSpPr>
            <p:spPr>
              <a:xfrm>
                <a:off x="5788702" y="1150069"/>
                <a:ext cx="3154039" cy="561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it-IT" sz="2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𝑚𝑇</m:t>
                        </m:r>
                      </m:num>
                      <m:den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it-IT" sz="2500" dirty="0"/>
                  <a:t> = G(s)</a:t>
                </a:r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29DAA05-0BD7-428B-AACB-3CD792EBD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02" y="1150069"/>
                <a:ext cx="3154039" cy="561629"/>
              </a:xfrm>
              <a:prstGeom prst="rect">
                <a:avLst/>
              </a:prstGeom>
              <a:blipFill>
                <a:blip r:embed="rId2"/>
                <a:stretch>
                  <a:fillRect l="-193" t="-1087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tavolo, sedendo, computer, portatile&#10;&#10;Descrizione generata automaticamente">
            <a:extLst>
              <a:ext uri="{FF2B5EF4-FFF2-40B4-BE49-F238E27FC236}">
                <a16:creationId xmlns:a16="http://schemas.microsoft.com/office/drawing/2014/main" id="{A3B35CAB-204C-4940-8D55-5DAC9D5AB9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t="5278" r="8151" b="5196"/>
          <a:stretch/>
        </p:blipFill>
        <p:spPr>
          <a:xfrm>
            <a:off x="1838204" y="1939964"/>
            <a:ext cx="8432800" cy="446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54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18A3BE-B057-43DC-8877-1E7D6484BC90}"/>
              </a:ext>
            </a:extLst>
          </p:cNvPr>
          <p:cNvSpPr txBox="1"/>
          <p:nvPr/>
        </p:nvSpPr>
        <p:spPr>
          <a:xfrm>
            <a:off x="438784" y="1171323"/>
            <a:ext cx="11354148" cy="1559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Regulator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designed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order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to:</a:t>
            </a: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	-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Obtain a bandwidth of at least 1 [Hz]</a:t>
            </a: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	-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stable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closed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loop system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						</a:t>
            </a: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A5B56275-D402-478F-B212-E5CF24C9F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28" y="3403370"/>
            <a:ext cx="7738344" cy="281183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5B8470B-A298-4B5A-A0DD-B466AB0E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766" y="1560597"/>
            <a:ext cx="4163006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18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Tuned parameters are: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= 0.06 [Hz]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p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= 0.03 [Hz]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k = 5.2 x 10</a:t>
            </a:r>
            <a:r>
              <a:rPr lang="en-GB" sz="2400" spc="-1" baseline="30000" dirty="0">
                <a:solidFill>
                  <a:srgbClr val="000000"/>
                </a:solidFill>
                <a:latin typeface="Malgun Gothic Semilight"/>
              </a:rPr>
              <a:t>3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double zeros were chosen to be coincident for tuning simplicity and were added to obtain a raise of the phase margin thus the system to be stable. The pole at frequency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p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was added to obtain the desired bandwidth and to have a causal regulator.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0578B4B-350A-4458-9184-396F906F9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187" y="1463103"/>
            <a:ext cx="4163006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25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L(s)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function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Bode plot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 descr="Immagine che contiene testo, mappa, tavolo, largo&#10;&#10;Descrizione generata automaticamente">
            <a:extLst>
              <a:ext uri="{FF2B5EF4-FFF2-40B4-BE49-F238E27FC236}">
                <a16:creationId xmlns:a16="http://schemas.microsoft.com/office/drawing/2014/main" id="{29B94553-CF48-4756-95C4-94F5847944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6" t="5900" r="7877" b="5228"/>
          <a:stretch/>
        </p:blipFill>
        <p:spPr>
          <a:xfrm>
            <a:off x="1283784" y="1168924"/>
            <a:ext cx="9844531" cy="51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34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18A3BE-B057-43DC-8877-1E7D6484BC90}"/>
              </a:ext>
            </a:extLst>
          </p:cNvPr>
          <p:cNvSpPr txBox="1"/>
          <p:nvPr/>
        </p:nvSpPr>
        <p:spPr>
          <a:xfrm>
            <a:off x="438784" y="1225484"/>
            <a:ext cx="113541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2200" u="sng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– deve essere cambiata:</a:t>
            </a: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9B94553-CF48-4756-95C4-94F584794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8717" y="1819761"/>
            <a:ext cx="8914565" cy="434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6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goal of the </a:t>
            </a:r>
            <a:r>
              <a:rPr lang="en-GB" sz="2400" b="1" spc="-1" dirty="0">
                <a:solidFill>
                  <a:srgbClr val="000000"/>
                </a:solidFill>
                <a:latin typeface="Malgun Gothic Semilight"/>
              </a:rPr>
              <a:t>lateral controller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is to minimize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respect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virtual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point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determined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vehicle’s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position,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vehicle’s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heading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direction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the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lookahead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distance</a:t>
            </a: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idea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behind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virtual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point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foresee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car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will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be in the «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next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instant» and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steer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order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better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spc="-1" dirty="0">
                <a:solidFill>
                  <a:srgbClr val="000000"/>
                </a:solidFill>
                <a:latin typeface="Malgun Gothic Semilight"/>
              </a:rPr>
              <a:t>IMMAGINE NOSTRA DEL LOOKAHEAD DISTANCE</a:t>
            </a:r>
            <a:endParaRPr lang="it-IT" sz="32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041831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build the lateral controller a slight modification in the considered state space model has been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From the linearized model we first neglect the longitudinal dynamics and consider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AA5EC81-11D1-438F-9925-2DCB2772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582" y="3103328"/>
            <a:ext cx="1124107" cy="90500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ACAD2FB-AFD1-4DFF-BDF5-B37E27D6C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02" y="4310180"/>
            <a:ext cx="8345065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11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Then we make a change in the states by exploiting the following assumption that v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T0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corresponds to V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given that the vehicle is traversing a straight path and </a:t>
            </a:r>
            <a:r>
              <a:rPr lang="el-GR" sz="2400" spc="-1" dirty="0">
                <a:solidFill>
                  <a:srgbClr val="000000"/>
                </a:solidFill>
                <a:latin typeface="Malgun Gothic Semilight"/>
              </a:rPr>
              <a:t>β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is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Thus obtaining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B75ADC9-3173-4E88-A38E-8502B383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69" y="2409064"/>
            <a:ext cx="2124371" cy="495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317AEAA-CDAD-4B14-8251-7984DF5E42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3" t="58082" r="7481" b="7923"/>
          <a:stretch/>
        </p:blipFill>
        <p:spPr>
          <a:xfrm>
            <a:off x="8384228" y="2178336"/>
            <a:ext cx="1442301" cy="95210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B860373-2DFD-4B7B-B61E-D8C068C41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313"/>
          <a:stretch/>
        </p:blipFill>
        <p:spPr>
          <a:xfrm>
            <a:off x="5193325" y="2406705"/>
            <a:ext cx="1648055" cy="49537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40CC548-84F2-44A9-BC1C-AB104EEA2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650" y="3953568"/>
            <a:ext cx="9547403" cy="225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35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Dynamic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bicycle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79880" y="11278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Dynamic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bicycle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model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model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Aerodynamic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forces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model 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Tyre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model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Banking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A68F7DE-FD24-4749-8FDC-E11AB924F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777" y="1429881"/>
            <a:ext cx="5951743" cy="461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23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18A3BE-B057-43DC-8877-1E7D6484BC90}"/>
              </a:ext>
            </a:extLst>
          </p:cNvPr>
          <p:cNvSpPr txBox="1"/>
          <p:nvPr/>
        </p:nvSpPr>
        <p:spPr>
          <a:xfrm>
            <a:off x="438784" y="1225484"/>
            <a:ext cx="11354148" cy="3185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0900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this model two states and an input 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ρ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(for the curvature)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have been added to take into consideration the dynamic of the 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		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cg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represents the lateral positioning error with respect to the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center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of gravity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GB" sz="2400" b="1" spc="-1" dirty="0">
                <a:solidFill>
                  <a:srgbClr val="000000"/>
                </a:solidFill>
                <a:latin typeface="Malgun Gothic Semilight"/>
              </a:rPr>
              <a:t>∆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ψ</a:t>
            </a:r>
            <a:r>
              <a:rPr lang="en-GB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is the heading angle error, representing the difference between the desired yaw angle and the actual one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				</a:t>
            </a: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3161A22-0103-4086-A147-1687946AF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085" y="4328991"/>
            <a:ext cx="5591233" cy="15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61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4B834CA-69BB-4F0A-A59E-1E21E038B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520" y="1553637"/>
            <a:ext cx="8203584" cy="491131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472762E-4827-44ED-BAAC-8E1E42771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09" y="3278377"/>
            <a:ext cx="3328131" cy="146183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92533B5-35BD-4D16-9476-73DE3F9A897D}"/>
              </a:ext>
            </a:extLst>
          </p:cNvPr>
          <p:cNvSpPr txBox="1"/>
          <p:nvPr/>
        </p:nvSpPr>
        <p:spPr>
          <a:xfrm>
            <a:off x="538619" y="1201483"/>
            <a:ext cx="8066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Using the small angle assumption and considering that the vehicle is well tracked we can also simplify</a:t>
            </a:r>
            <a:endParaRPr lang="en-GB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30819B75-034F-4AE3-BA94-9EAA48B13AC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881575" y="2167003"/>
            <a:ext cx="0" cy="11113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233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588B93-960C-48AC-8F2B-A3827D651CA4}"/>
              </a:ext>
            </a:extLst>
          </p:cNvPr>
          <p:cNvSpPr txBox="1"/>
          <p:nvPr/>
        </p:nvSpPr>
        <p:spPr>
          <a:xfrm>
            <a:off x="438784" y="1223724"/>
            <a:ext cx="1085969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So the final error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en-GB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will be the sum of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cg</a:t>
            </a:r>
            <a:r>
              <a:rPr lang="en-GB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and the error determined by the lookahead distance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d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endParaRPr lang="en-GB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So we have the following as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Ax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+ Bu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And C matrix  = </a:t>
            </a: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73FB541-61BF-4D47-800C-0AB7F170C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325" y="2024445"/>
            <a:ext cx="3516609" cy="49729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20914B6-7DD7-409D-93C8-E5B44EE0F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660" y="3322464"/>
            <a:ext cx="10112679" cy="224127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96F046A-F06C-4A7A-B3A6-0F22CB4D9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332" y="5577610"/>
            <a:ext cx="2296714" cy="53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95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26258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588B93-960C-48AC-8F2B-A3827D651CA4}"/>
              </a:ext>
            </a:extLst>
          </p:cNvPr>
          <p:cNvSpPr txBox="1"/>
          <p:nvPr/>
        </p:nvSpPr>
        <p:spPr>
          <a:xfrm>
            <a:off x="438784" y="1223724"/>
            <a:ext cx="108596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transfer function obtained from the steering angle 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δ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en-GB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With 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N(s)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D(s):</a:t>
            </a:r>
            <a:endParaRPr lang="en-GB" sz="2400" b="1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D0B8852-C712-4996-AF7D-687ABD261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680" y="1965341"/>
            <a:ext cx="2857899" cy="87642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292F7F2-3772-4D24-A70E-7A130825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784" y="3406958"/>
            <a:ext cx="5058481" cy="142894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0035D8D-0ACB-4D79-A8D3-097F5B7B4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939" y="4933256"/>
            <a:ext cx="6992326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96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A18EB28-4BF9-4029-9C7D-38CDF5CD1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328" y="2880448"/>
            <a:ext cx="6960705" cy="3316458"/>
          </a:xfrm>
          <a:prstGeom prst="rect">
            <a:avLst/>
          </a:prstGeom>
        </p:spPr>
      </p:pic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26258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588B93-960C-48AC-8F2B-A3827D651CA4}"/>
              </a:ext>
            </a:extLst>
          </p:cNvPr>
          <p:cNvSpPr txBox="1"/>
          <p:nvPr/>
        </p:nvSpPr>
        <p:spPr>
          <a:xfrm>
            <a:off x="438784" y="1223724"/>
            <a:ext cx="108596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transfer function obtained from the curvature 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ρ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en-GB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the relative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block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diagram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  <a:endParaRPr lang="en-GB" sz="2400" b="1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254434-94AA-44BE-A3A4-9DDBA3498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88" y="1904597"/>
            <a:ext cx="3274435" cy="9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53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26258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Bode plot of the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plant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G(s)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at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different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velocities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C21D085-9DAC-4259-8970-C852A979C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454" y="1098458"/>
            <a:ext cx="9951091" cy="520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27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55B97AA6-D74C-4BF8-A04A-CB5C6FD48113}"/>
              </a:ext>
            </a:extLst>
          </p:cNvPr>
          <p:cNvSpPr txBox="1"/>
          <p:nvPr/>
        </p:nvSpPr>
        <p:spPr>
          <a:xfrm>
            <a:off x="644165" y="1301019"/>
            <a:ext cx="107716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Starting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from the transfer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function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plant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the following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regulator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R(s)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designed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tuned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parameteres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= 0.01 [Hz]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p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= 0.03 [Hz]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By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combining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R(s) and G(s)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obtain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closed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-loop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stable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Rejects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ramp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disturbances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No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need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rescheduling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controller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675CF03-3893-4B0A-9501-FC14D4101F1C}"/>
              </a:ext>
            </a:extLst>
          </p:cNvPr>
          <p:cNvSpPr/>
          <p:nvPr/>
        </p:nvSpPr>
        <p:spPr>
          <a:xfrm>
            <a:off x="9822730" y="5766161"/>
            <a:ext cx="2234152" cy="50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2A4303A-FB26-4349-A667-5BFF8F951FB8}"/>
              </a:ext>
            </a:extLst>
          </p:cNvPr>
          <p:cNvSpPr/>
          <p:nvPr/>
        </p:nvSpPr>
        <p:spPr>
          <a:xfrm>
            <a:off x="9313683" y="5129852"/>
            <a:ext cx="2234152" cy="50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A9BD5A2-B55D-46CB-9BB6-3992BC4C1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408" y="2551551"/>
            <a:ext cx="3810532" cy="96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65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Bode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diagram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 L(s)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different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velocity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speeds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675CF03-3893-4B0A-9501-FC14D4101F1C}"/>
              </a:ext>
            </a:extLst>
          </p:cNvPr>
          <p:cNvSpPr/>
          <p:nvPr/>
        </p:nvSpPr>
        <p:spPr>
          <a:xfrm>
            <a:off x="9822730" y="5766161"/>
            <a:ext cx="2234152" cy="50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2A4303A-FB26-4349-A667-5BFF8F951FB8}"/>
              </a:ext>
            </a:extLst>
          </p:cNvPr>
          <p:cNvSpPr/>
          <p:nvPr/>
        </p:nvSpPr>
        <p:spPr>
          <a:xfrm>
            <a:off x="9313683" y="5129852"/>
            <a:ext cx="2234152" cy="50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4314F75-FBD1-4265-9A04-D0F2CB5A6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96" y="1079650"/>
            <a:ext cx="10380096" cy="537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5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Step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response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 L(s)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different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velocity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speeds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49FDB87-E57E-4221-A6D7-46DDB3207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5" y="1112021"/>
            <a:ext cx="10269263" cy="531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0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controller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046F2-C5CB-4406-AB27-4197AAD23A7C}"/>
              </a:ext>
            </a:extLst>
          </p:cNvPr>
          <p:cNvSpPr txBox="1"/>
          <p:nvPr/>
        </p:nvSpPr>
        <p:spPr>
          <a:xfrm>
            <a:off x="113122" y="1347004"/>
            <a:ext cx="12078878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Lookahead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varies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instantly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Vx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scaled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factor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1/k with k =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feed-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forward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mechanism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implemented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curvature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referred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current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position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multiplied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D822B618-DEC4-40EC-BCA0-A9B67F1CBF1C}"/>
              </a:ext>
            </a:extLst>
          </p:cNvPr>
          <p:cNvGrpSpPr/>
          <p:nvPr/>
        </p:nvGrpSpPr>
        <p:grpSpPr>
          <a:xfrm>
            <a:off x="1357459" y="3198634"/>
            <a:ext cx="9132928" cy="849954"/>
            <a:chOff x="1046374" y="4056473"/>
            <a:chExt cx="9132928" cy="849954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786E2176-173C-41E7-9AA0-A5B881885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4" t="33023" r="1518" b="6346"/>
            <a:stretch/>
          </p:blipFill>
          <p:spPr>
            <a:xfrm>
              <a:off x="5285022" y="4056473"/>
              <a:ext cx="4894280" cy="849954"/>
            </a:xfrm>
            <a:prstGeom prst="rect">
              <a:avLst/>
            </a:prstGeom>
          </p:spPr>
        </p:pic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8A7296EA-83A1-4D72-A7C2-A869778DA8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145" b="68556"/>
            <a:stretch/>
          </p:blipFill>
          <p:spPr>
            <a:xfrm>
              <a:off x="1046374" y="4261651"/>
              <a:ext cx="4172660" cy="434725"/>
            </a:xfrm>
            <a:prstGeom prst="rect">
              <a:avLst/>
            </a:prstGeom>
          </p:spPr>
        </p:pic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52F22AE9-8F45-47B5-8F3D-388B376D0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3517" y="2784272"/>
            <a:ext cx="6592917" cy="276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19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3632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Dynamic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bicycle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0" y="1250778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Initial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equations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Equilibrium with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respect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inertial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fram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Oij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FA72F03-3DB4-41E7-9FFB-679A997AE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5" t="-649" r="6752" b="-1"/>
          <a:stretch/>
        </p:blipFill>
        <p:spPr>
          <a:xfrm>
            <a:off x="277213" y="2671816"/>
            <a:ext cx="7280923" cy="166125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6129B76-04C0-4F85-B75D-F51003E26F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6" t="17442" r="13500" b="8105"/>
          <a:stretch/>
        </p:blipFill>
        <p:spPr>
          <a:xfrm>
            <a:off x="2026179" y="4543720"/>
            <a:ext cx="4168307" cy="143287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C786308-6B1E-4120-83DD-643CE4B7F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668" y="2121303"/>
            <a:ext cx="3741749" cy="290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193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controller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046F2-C5CB-4406-AB27-4197AAD23A7C}"/>
              </a:ext>
            </a:extLst>
          </p:cNvPr>
          <p:cNvSpPr txBox="1"/>
          <p:nvPr/>
        </p:nvSpPr>
        <p:spPr>
          <a:xfrm>
            <a:off x="593889" y="1337577"/>
            <a:ext cx="120788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Final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block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diagram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2F22AE9-8F45-47B5-8F3D-388B376D0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247" y="1923069"/>
            <a:ext cx="9352331" cy="392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08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error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(first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version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with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lookahead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)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 descr="Immagine che contiene testo, mappa, acqua, verde&#10;&#10;Descrizione generata automaticamente">
            <a:extLst>
              <a:ext uri="{FF2B5EF4-FFF2-40B4-BE49-F238E27FC236}">
                <a16:creationId xmlns:a16="http://schemas.microsoft.com/office/drawing/2014/main" id="{A257C6D7-6A26-40DC-9A44-69CD1AE42B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94" t="-2667" r="-4629" b="-4085"/>
          <a:stretch/>
        </p:blipFill>
        <p:spPr>
          <a:xfrm>
            <a:off x="1789042" y="1072044"/>
            <a:ext cx="8269357" cy="524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2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controller with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Lookahead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(second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version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)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675CF03-3893-4B0A-9501-FC14D4101F1C}"/>
              </a:ext>
            </a:extLst>
          </p:cNvPr>
          <p:cNvSpPr/>
          <p:nvPr/>
        </p:nvSpPr>
        <p:spPr>
          <a:xfrm>
            <a:off x="9822730" y="5766161"/>
            <a:ext cx="2234152" cy="50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2A4303A-FB26-4349-A667-5BFF8F951FB8}"/>
              </a:ext>
            </a:extLst>
          </p:cNvPr>
          <p:cNvSpPr/>
          <p:nvPr/>
        </p:nvSpPr>
        <p:spPr>
          <a:xfrm>
            <a:off x="9313683" y="5129852"/>
            <a:ext cx="2234152" cy="50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95370D6-F6EB-410E-A466-08113C5A5FBD}"/>
              </a:ext>
            </a:extLst>
          </p:cNvPr>
          <p:cNvSpPr txBox="1"/>
          <p:nvPr/>
        </p:nvSpPr>
        <p:spPr>
          <a:xfrm>
            <a:off x="135118" y="1225484"/>
            <a:ext cx="1167359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Starting</a:t>
            </a:r>
            <a:r>
              <a:rPr lang="it-IT" dirty="0"/>
              <a:t> from the </a:t>
            </a:r>
            <a:r>
              <a:rPr lang="it-IT" dirty="0" err="1"/>
              <a:t>function</a:t>
            </a:r>
            <a:r>
              <a:rPr lang="it-IT" dirty="0"/>
              <a:t> G(s) </a:t>
            </a:r>
            <a:r>
              <a:rPr lang="it-IT" dirty="0" err="1"/>
              <a:t>obtained</a:t>
            </a:r>
            <a:r>
              <a:rPr lang="it-IT" dirty="0"/>
              <a:t> with the </a:t>
            </a:r>
            <a:r>
              <a:rPr lang="it-IT" dirty="0" err="1"/>
              <a:t>addition</a:t>
            </a:r>
            <a:r>
              <a:rPr lang="it-IT" dirty="0"/>
              <a:t> of the </a:t>
            </a:r>
            <a:r>
              <a:rPr lang="it-IT" dirty="0" err="1"/>
              <a:t>error</a:t>
            </a:r>
            <a:r>
              <a:rPr lang="it-IT" dirty="0"/>
              <a:t> of </a:t>
            </a:r>
            <a:r>
              <a:rPr lang="it-IT" dirty="0" err="1"/>
              <a:t>lookahead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the following </a:t>
            </a:r>
            <a:r>
              <a:rPr lang="it-IT" dirty="0" err="1"/>
              <a:t>regulator</a:t>
            </a:r>
            <a:r>
              <a:rPr lang="it-IT" dirty="0"/>
              <a:t> R(s):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That</a:t>
            </a:r>
            <a:r>
              <a:rPr lang="it-IT" dirty="0"/>
              <a:t> can </a:t>
            </a:r>
            <a:r>
              <a:rPr lang="it-IT" dirty="0" err="1"/>
              <a:t>also</a:t>
            </a:r>
            <a:r>
              <a:rPr lang="it-IT" dirty="0"/>
              <a:t> be </a:t>
            </a:r>
            <a:r>
              <a:rPr lang="it-IT" dirty="0" err="1"/>
              <a:t>seen</a:t>
            </a:r>
            <a:r>
              <a:rPr lang="it-IT" dirty="0"/>
              <a:t> </a:t>
            </a:r>
            <a:r>
              <a:rPr lang="it-IT" dirty="0" err="1"/>
              <a:t>showing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Gain 1.3*10^-4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Integrator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One pole in 2 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Two zero in 0.01 Hz</a:t>
            </a:r>
          </a:p>
          <a:p>
            <a:endParaRPr lang="it-IT" dirty="0"/>
          </a:p>
          <a:p>
            <a:r>
              <a:rPr lang="it-IT" dirty="0" err="1"/>
              <a:t>Combining</a:t>
            </a:r>
            <a:r>
              <a:rPr lang="it-IT" dirty="0"/>
              <a:t> the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define</a:t>
            </a:r>
            <a:r>
              <a:rPr lang="it-IT" dirty="0"/>
              <a:t> the </a:t>
            </a:r>
            <a:r>
              <a:rPr lang="it-IT" dirty="0" err="1"/>
              <a:t>function</a:t>
            </a:r>
            <a:r>
              <a:rPr lang="it-IT" dirty="0"/>
              <a:t> L(s) = R(s)*G(s)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L(s)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stable</a:t>
            </a:r>
            <a:r>
              <a:rPr lang="it-IT" dirty="0"/>
              <a:t> with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velocity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bandwidth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7 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phase</a:t>
            </a:r>
            <a:r>
              <a:rPr lang="it-IT" dirty="0"/>
              <a:t> </a:t>
            </a:r>
            <a:r>
              <a:rPr lang="it-IT" dirty="0" err="1"/>
              <a:t>margin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35 </a:t>
            </a:r>
            <a:r>
              <a:rPr lang="it-IT" dirty="0" err="1"/>
              <a:t>deg</a:t>
            </a:r>
            <a:endParaRPr lang="it-IT" dirty="0"/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87965E3-72B5-4FEE-A584-DF2F330F6B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6" t="11750"/>
          <a:stretch/>
        </p:blipFill>
        <p:spPr>
          <a:xfrm>
            <a:off x="6054604" y="2232831"/>
            <a:ext cx="4910733" cy="944837"/>
          </a:xfrm>
          <a:prstGeom prst="rect">
            <a:avLst/>
          </a:prstGeom>
        </p:spPr>
      </p:pic>
      <p:pic>
        <p:nvPicPr>
          <p:cNvPr id="9" name="Immagine 8" descr="Immagine che contiene coltello&#10;&#10;Descrizione generata automaticamente">
            <a:extLst>
              <a:ext uri="{FF2B5EF4-FFF2-40B4-BE49-F238E27FC236}">
                <a16:creationId xmlns:a16="http://schemas.microsoft.com/office/drawing/2014/main" id="{6D7E266B-0389-4896-A133-B48835913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" y="1919586"/>
            <a:ext cx="4238377" cy="138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07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Bode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diagram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 L(s)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different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velocity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speeds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 descr="Immagine che contiene mappa, testo, tavolo, acqua&#10;&#10;Descrizione generata automaticamente">
            <a:extLst>
              <a:ext uri="{FF2B5EF4-FFF2-40B4-BE49-F238E27FC236}">
                <a16:creationId xmlns:a16="http://schemas.microsoft.com/office/drawing/2014/main" id="{AC00613B-8A69-4125-9BCB-A9721DA13D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3" t="6689" r="7391" b="4348"/>
          <a:stretch/>
        </p:blipFill>
        <p:spPr>
          <a:xfrm>
            <a:off x="1222513" y="1093303"/>
            <a:ext cx="10098156" cy="528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74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Step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response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 the system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different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velocity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speeds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 descr="Immagine che contiene testo, mappa, uomo, sedendo&#10;&#10;Descrizione generata automaticamente">
            <a:extLst>
              <a:ext uri="{FF2B5EF4-FFF2-40B4-BE49-F238E27FC236}">
                <a16:creationId xmlns:a16="http://schemas.microsoft.com/office/drawing/2014/main" id="{61C24562-67A6-4E0B-83CD-15226E3774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5" t="6681" r="6820" b="4356"/>
          <a:stretch/>
        </p:blipFill>
        <p:spPr>
          <a:xfrm>
            <a:off x="1093891" y="1083365"/>
            <a:ext cx="10088218" cy="52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032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error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with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lookahead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(second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version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)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1D662C2F-F17A-4C12-9216-89AA11F39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53" y="1087341"/>
            <a:ext cx="8276789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12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TextShape 1"/>
          <p:cNvSpPr txBox="1"/>
          <p:nvPr/>
        </p:nvSpPr>
        <p:spPr>
          <a:xfrm>
            <a:off x="1523880" y="6477120"/>
            <a:ext cx="469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B0C90417-1DA3-4A8B-9842-1DB5C7568ACC}" type="slidenum">
              <a:rPr lang="it-IT" sz="1200" b="0" strike="noStrike" spc="-1">
                <a:solidFill>
                  <a:srgbClr val="8B8B8B"/>
                </a:solidFill>
                <a:latin typeface="Malgun Gothic Semilight"/>
                <a:ea typeface="Malgun Gothic Semilight"/>
              </a:rPr>
              <a:t>46</a:t>
            </a:fld>
            <a:endParaRPr lang="it-IT" sz="1200" b="0" strike="noStrike" spc="-1">
              <a:latin typeface="Times New Roman"/>
            </a:endParaRPr>
          </a:p>
        </p:txBody>
      </p:sp>
      <p:sp>
        <p:nvSpPr>
          <p:cNvPr id="3116" name="TextShape 2"/>
          <p:cNvSpPr txBox="1"/>
          <p:nvPr/>
        </p:nvSpPr>
        <p:spPr>
          <a:xfrm>
            <a:off x="1590840" y="652320"/>
            <a:ext cx="9010440" cy="752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000" b="1" strike="noStrike" spc="-1" dirty="0">
                <a:solidFill>
                  <a:srgbClr val="000000"/>
                </a:solidFill>
                <a:latin typeface="Malgun Gothic Semilight"/>
                <a:ea typeface="Malgun Gothic Semilight"/>
              </a:rPr>
              <a:t>Meeting 7: </a:t>
            </a:r>
            <a:r>
              <a:rPr lang="it-IT" sz="3000" b="1" strike="noStrike" spc="-1" dirty="0" err="1">
                <a:solidFill>
                  <a:srgbClr val="000000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3000" b="1" strike="noStrike" spc="-1" dirty="0">
                <a:solidFill>
                  <a:srgbClr val="000000"/>
                </a:solidFill>
                <a:latin typeface="Malgun Gothic Semilight"/>
                <a:ea typeface="Malgun Gothic Semilight"/>
              </a:rPr>
              <a:t> Control</a:t>
            </a:r>
            <a:endParaRPr lang="it-IT" sz="30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D9E2351-4188-494F-A24A-ED5D82470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3876632" y="1574289"/>
            <a:ext cx="7920438" cy="2762488"/>
          </a:xfrm>
          <a:prstGeom prst="rect">
            <a:avLst/>
          </a:prstGeom>
        </p:spPr>
      </p:pic>
      <p:sp>
        <p:nvSpPr>
          <p:cNvPr id="3039" name="TextShape 4"/>
          <p:cNvSpPr txBox="1"/>
          <p:nvPr/>
        </p:nvSpPr>
        <p:spPr>
          <a:xfrm>
            <a:off x="225356" y="1276694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set 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followings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states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of the model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So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derived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the state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equations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Dynamic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bicycle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D614055-F26B-47FA-BD70-2BB048DCB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56" y="2502861"/>
            <a:ext cx="2019582" cy="296268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ED7157B-157F-4BFC-BFEF-BBDF5FFD62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49" t="2715" r="3781" b="7594"/>
          <a:stretch/>
        </p:blipFill>
        <p:spPr>
          <a:xfrm>
            <a:off x="7599284" y="4487170"/>
            <a:ext cx="3857712" cy="1603427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B9FD333-06A3-4974-91E9-523ADEB59D26}"/>
              </a:ext>
            </a:extLst>
          </p:cNvPr>
          <p:cNvCxnSpPr>
            <a:cxnSpLocks/>
          </p:cNvCxnSpPr>
          <p:nvPr/>
        </p:nvCxnSpPr>
        <p:spPr>
          <a:xfrm flipV="1">
            <a:off x="2045616" y="3003563"/>
            <a:ext cx="2138030" cy="11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F0417279-1F26-4500-B6E2-9639BB2C48A0}"/>
              </a:ext>
            </a:extLst>
          </p:cNvPr>
          <p:cNvCxnSpPr>
            <a:cxnSpLocks/>
          </p:cNvCxnSpPr>
          <p:nvPr/>
        </p:nvCxnSpPr>
        <p:spPr>
          <a:xfrm>
            <a:off x="2045616" y="5071621"/>
            <a:ext cx="53261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406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TextShape 4"/>
          <p:cNvSpPr txBox="1"/>
          <p:nvPr/>
        </p:nvSpPr>
        <p:spPr>
          <a:xfrm>
            <a:off x="225356" y="125784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Pacejk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ormula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derived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from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experimental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data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Takes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input: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the slip angle </a:t>
            </a:r>
            <a:r>
              <a:rPr lang="el-GR" sz="2400" b="0" strike="noStrike" spc="-1" dirty="0">
                <a:solidFill>
                  <a:srgbClr val="000000"/>
                </a:solidFill>
                <a:latin typeface="Malgun Gothic Semilight"/>
              </a:rPr>
              <a:t>α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amplitude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D 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Pacejka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tyre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4710D0F-E8B2-4969-AADB-A71B01484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932" y="1503111"/>
            <a:ext cx="6544588" cy="57158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7265725-3D0C-4D94-A9BD-81943B696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000" y="2319962"/>
            <a:ext cx="5582429" cy="3543795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FB3A0059-6E1F-4BC6-8B0E-4191850E94B1}"/>
              </a:ext>
            </a:extLst>
          </p:cNvPr>
          <p:cNvCxnSpPr>
            <a:cxnSpLocks/>
          </p:cNvCxnSpPr>
          <p:nvPr/>
        </p:nvCxnSpPr>
        <p:spPr>
          <a:xfrm>
            <a:off x="8144759" y="3091992"/>
            <a:ext cx="322396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3DAD618C-3DD5-440E-8AFD-2E8001BD447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47242" y="3091992"/>
            <a:ext cx="3758152" cy="14140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330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TextShape 4"/>
          <p:cNvSpPr txBox="1"/>
          <p:nvPr/>
        </p:nvSpPr>
        <p:spPr>
          <a:xfrm>
            <a:off x="0" y="125784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physics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represented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through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friction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ellipse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ellipse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dimension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on: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h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endParaRPr lang="it-IT" sz="2400" spc="-1" baseline="-25000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w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1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w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2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parameters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regulate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scaling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h</a:t>
            </a:r>
          </a:p>
        </p:txBody>
      </p:sp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Friction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(slide 1)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1507FD1-4F3C-4DBB-8FB9-7E0343514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75" t="56623" r="12115" b="5931"/>
          <a:stretch/>
        </p:blipFill>
        <p:spPr>
          <a:xfrm>
            <a:off x="7389417" y="5222542"/>
            <a:ext cx="2954956" cy="95861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75A86A3-352D-4F11-80C2-2A8AFFD4B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995" y="2714839"/>
            <a:ext cx="4690207" cy="147406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25AAC9E-2BF1-43EB-99A8-1FC0D569A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995" y="1137393"/>
            <a:ext cx="4448101" cy="118699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E975167-D5B1-4E71-AEA0-EE1B933FF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9" t="9203" r="12254" b="53351"/>
          <a:stretch/>
        </p:blipFill>
        <p:spPr>
          <a:xfrm>
            <a:off x="1302319" y="5222542"/>
            <a:ext cx="4793381" cy="958611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F7ACDECE-2789-43E1-87E9-2E9738F9B2BA}"/>
              </a:ext>
            </a:extLst>
          </p:cNvPr>
          <p:cNvCxnSpPr>
            <a:cxnSpLocks/>
          </p:cNvCxnSpPr>
          <p:nvPr/>
        </p:nvCxnSpPr>
        <p:spPr>
          <a:xfrm>
            <a:off x="4716379" y="3619580"/>
            <a:ext cx="29838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145C5B5-CC72-4AB4-B65E-C9DCFCEA1A2E}"/>
              </a:ext>
            </a:extLst>
          </p:cNvPr>
          <p:cNvCxnSpPr>
            <a:cxnSpLocks/>
          </p:cNvCxnSpPr>
          <p:nvPr/>
        </p:nvCxnSpPr>
        <p:spPr>
          <a:xfrm>
            <a:off x="6973933" y="1739391"/>
            <a:ext cx="8129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727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TextShape 4"/>
          <p:cNvSpPr txBox="1"/>
          <p:nvPr/>
        </p:nvSpPr>
        <p:spPr>
          <a:xfrm>
            <a:off x="54900" y="125784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control variable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 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determines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y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 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on the ellipse</a:t>
            </a:r>
            <a:endParaRPr lang="en-GB" sz="2400" spc="-1" baseline="-25000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output of the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will be scaled according to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y</a:t>
            </a:r>
            <a:endParaRPr lang="en-GB" sz="2400" spc="-1" baseline="-25000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We set the peak of the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(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D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lat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+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lat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) =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y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4617-480B-4DAA-A7BD-6F1037174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827" y="2823068"/>
            <a:ext cx="6220346" cy="3488045"/>
          </a:xfrm>
          <a:prstGeom prst="rect">
            <a:avLst/>
          </a:prstGeom>
        </p:spPr>
      </p:pic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Friction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(slide 2)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80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Aerodynamic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forces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5000" y="1127880"/>
            <a:ext cx="1214700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drag force impacts on the body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acceleration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equation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contribution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negative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because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applied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opposite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contribution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lift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increases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Linear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dependency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air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density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drag/lift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coefficient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area S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surface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.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Square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dependency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body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B44CBA8-E8B9-4AF0-A93A-05F436EEE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366" y="4068801"/>
            <a:ext cx="2629267" cy="838317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0490125A-3AD7-45F6-BBA9-1C6142426CB0}"/>
              </a:ext>
            </a:extLst>
          </p:cNvPr>
          <p:cNvGrpSpPr/>
          <p:nvPr/>
        </p:nvGrpSpPr>
        <p:grpSpPr>
          <a:xfrm>
            <a:off x="1659124" y="2313252"/>
            <a:ext cx="8957750" cy="1153465"/>
            <a:chOff x="1392880" y="1766998"/>
            <a:chExt cx="8957750" cy="1153465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9C9B64CD-28BC-49C4-BAB1-C571A8E1A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2880" y="1920198"/>
              <a:ext cx="8859486" cy="1000265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39DC19AE-F442-4FF7-B9E9-88D8529FA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07" r="57633" b="63450"/>
            <a:stretch/>
          </p:blipFill>
          <p:spPr>
            <a:xfrm>
              <a:off x="9455084" y="1766998"/>
              <a:ext cx="895546" cy="306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6257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1859</TotalTime>
  <Words>2006</Words>
  <Application>Microsoft Office PowerPoint</Application>
  <PresentationFormat>Widescreen</PresentationFormat>
  <Paragraphs>380</Paragraphs>
  <Slides>46</Slides>
  <Notes>25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16</vt:i4>
      </vt:variant>
      <vt:variant>
        <vt:lpstr>Titoli diapositive</vt:lpstr>
      </vt:variant>
      <vt:variant>
        <vt:i4>46</vt:i4>
      </vt:variant>
    </vt:vector>
  </HeadingPairs>
  <TitlesOfParts>
    <vt:vector size="70" baseType="lpstr">
      <vt:lpstr>Malgun Gothic Semilight</vt:lpstr>
      <vt:lpstr>Arial</vt:lpstr>
      <vt:lpstr>Calibri</vt:lpstr>
      <vt:lpstr>Cambria Math</vt:lpstr>
      <vt:lpstr>Courier New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Alessio Russo</dc:creator>
  <dc:description/>
  <cp:lastModifiedBy>Alessio Russo</cp:lastModifiedBy>
  <cp:revision>219</cp:revision>
  <dcterms:created xsi:type="dcterms:W3CDTF">2020-05-01T16:55:40Z</dcterms:created>
  <dcterms:modified xsi:type="dcterms:W3CDTF">2020-09-13T19:03:34Z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